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commentAuthors.xml" ContentType="application/vnd.openxmlformats-officedocument.presentationml.commentAuthor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diagrams/quickStyle1.xml" ContentType="application/vnd.openxmlformats-officedocument.drawingml.diagramStyl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7">
  <p:sldMasterIdLst>
    <p:sldMasterId id="2147483684" r:id="rId1"/>
    <p:sldMasterId id="2147483698" r:id="rId2"/>
    <p:sldMasterId id="2147483710" r:id="rId3"/>
    <p:sldMasterId id="2147483758" r:id="rId4"/>
    <p:sldMasterId id="2147483770" r:id="rId5"/>
    <p:sldMasterId id="2147483722" r:id="rId6"/>
    <p:sldMasterId id="2147483734" r:id="rId7"/>
    <p:sldMasterId id="2147483746" r:id="rId8"/>
  </p:sldMasterIdLst>
  <p:notesMasterIdLst>
    <p:notesMasterId r:id="rId75"/>
  </p:notesMasterIdLst>
  <p:handoutMasterIdLst>
    <p:handoutMasterId r:id="rId76"/>
  </p:handoutMasterIdLst>
  <p:sldIdLst>
    <p:sldId id="408" r:id="rId9"/>
    <p:sldId id="277" r:id="rId10"/>
    <p:sldId id="287" r:id="rId11"/>
    <p:sldId id="337" r:id="rId12"/>
    <p:sldId id="375" r:id="rId13"/>
    <p:sldId id="392" r:id="rId14"/>
    <p:sldId id="424" r:id="rId15"/>
    <p:sldId id="414" r:id="rId16"/>
    <p:sldId id="409" r:id="rId17"/>
    <p:sldId id="413" r:id="rId18"/>
    <p:sldId id="403" r:id="rId19"/>
    <p:sldId id="416" r:id="rId20"/>
    <p:sldId id="417" r:id="rId21"/>
    <p:sldId id="418" r:id="rId22"/>
    <p:sldId id="405" r:id="rId23"/>
    <p:sldId id="404" r:id="rId24"/>
    <p:sldId id="415" r:id="rId25"/>
    <p:sldId id="339" r:id="rId26"/>
    <p:sldId id="351" r:id="rId27"/>
    <p:sldId id="325" r:id="rId28"/>
    <p:sldId id="323" r:id="rId29"/>
    <p:sldId id="338" r:id="rId30"/>
    <p:sldId id="336" r:id="rId31"/>
    <p:sldId id="340" r:id="rId32"/>
    <p:sldId id="410" r:id="rId33"/>
    <p:sldId id="319" r:id="rId34"/>
    <p:sldId id="342" r:id="rId35"/>
    <p:sldId id="419" r:id="rId36"/>
    <p:sldId id="411" r:id="rId37"/>
    <p:sldId id="349" r:id="rId38"/>
    <p:sldId id="297" r:id="rId39"/>
    <p:sldId id="353" r:id="rId40"/>
    <p:sldId id="352" r:id="rId41"/>
    <p:sldId id="354" r:id="rId42"/>
    <p:sldId id="420" r:id="rId43"/>
    <p:sldId id="355" r:id="rId44"/>
    <p:sldId id="356" r:id="rId45"/>
    <p:sldId id="360" r:id="rId46"/>
    <p:sldId id="361" r:id="rId47"/>
    <p:sldId id="391" r:id="rId48"/>
    <p:sldId id="364" r:id="rId49"/>
    <p:sldId id="369" r:id="rId50"/>
    <p:sldId id="362" r:id="rId51"/>
    <p:sldId id="367" r:id="rId52"/>
    <p:sldId id="365" r:id="rId53"/>
    <p:sldId id="370" r:id="rId54"/>
    <p:sldId id="371" r:id="rId55"/>
    <p:sldId id="373" r:id="rId56"/>
    <p:sldId id="376" r:id="rId57"/>
    <p:sldId id="381" r:id="rId58"/>
    <p:sldId id="377" r:id="rId59"/>
    <p:sldId id="425" r:id="rId60"/>
    <p:sldId id="380" r:id="rId61"/>
    <p:sldId id="379" r:id="rId62"/>
    <p:sldId id="421" r:id="rId63"/>
    <p:sldId id="378" r:id="rId64"/>
    <p:sldId id="383" r:id="rId65"/>
    <p:sldId id="384" r:id="rId66"/>
    <p:sldId id="423" r:id="rId67"/>
    <p:sldId id="382" r:id="rId68"/>
    <p:sldId id="422" r:id="rId69"/>
    <p:sldId id="387" r:id="rId70"/>
    <p:sldId id="426" r:id="rId71"/>
    <p:sldId id="386" r:id="rId72"/>
    <p:sldId id="385" r:id="rId73"/>
    <p:sldId id="394" r:id="rId74"/>
  </p:sldIdLst>
  <p:sldSz cx="9144000" cy="6858000" type="screen4x3"/>
  <p:notesSz cx="6797675" cy="9928225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szek Sandomierski" initials="LS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01C32"/>
    <a:srgbClr val="BAECB6"/>
    <a:srgbClr val="57D24E"/>
    <a:srgbClr val="FDE8E7"/>
    <a:srgbClr val="FDE0DF"/>
    <a:srgbClr val="FCC9C8"/>
    <a:srgbClr val="A9DA74"/>
    <a:srgbClr val="FF3300"/>
    <a:srgbClr val="E15B1F"/>
    <a:srgbClr val="1C325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57" autoAdjust="0"/>
    <p:restoredTop sz="94717" autoAdjust="0"/>
  </p:normalViewPr>
  <p:slideViewPr>
    <p:cSldViewPr snapToGrid="0">
      <p:cViewPr varScale="1">
        <p:scale>
          <a:sx n="88" d="100"/>
          <a:sy n="88" d="100"/>
        </p:scale>
        <p:origin x="-101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44"/>
    </p:cViewPr>
  </p:sorterViewPr>
  <p:notesViewPr>
    <p:cSldViewPr snapToGrid="0">
      <p:cViewPr varScale="1">
        <p:scale>
          <a:sx n="73" d="100"/>
          <a:sy n="73" d="100"/>
        </p:scale>
        <p:origin x="-2196" y="-10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63" Type="http://schemas.openxmlformats.org/officeDocument/2006/relationships/slide" Target="slides/slide55.xml"/><Relationship Id="rId68" Type="http://schemas.openxmlformats.org/officeDocument/2006/relationships/slide" Target="slides/slide60.xml"/><Relationship Id="rId76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66" Type="http://schemas.openxmlformats.org/officeDocument/2006/relationships/slide" Target="slides/slide58.xml"/><Relationship Id="rId74" Type="http://schemas.openxmlformats.org/officeDocument/2006/relationships/slide" Target="slides/slide66.xml"/><Relationship Id="rId79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3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slide" Target="slides/slide57.xml"/><Relationship Id="rId73" Type="http://schemas.openxmlformats.org/officeDocument/2006/relationships/slide" Target="slides/slide65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slide" Target="slides/slide56.xml"/><Relationship Id="rId69" Type="http://schemas.openxmlformats.org/officeDocument/2006/relationships/slide" Target="slides/slide61.xml"/><Relationship Id="rId77" Type="http://schemas.openxmlformats.org/officeDocument/2006/relationships/commentAuthors" Target="commentAuthor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72" Type="http://schemas.openxmlformats.org/officeDocument/2006/relationships/slide" Target="slides/slide64.xml"/><Relationship Id="rId80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slide" Target="slides/slide59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slide" Target="slides/slide54.xml"/><Relationship Id="rId70" Type="http://schemas.openxmlformats.org/officeDocument/2006/relationships/slide" Target="slides/slide62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3DE3DB-33FA-4E71-887A-721B9D3F663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716A29E0-6F13-4BB5-885C-66CE5E3EC7E5}">
      <dgm:prSet/>
      <dgm:spPr>
        <a:solidFill>
          <a:srgbClr val="C00000"/>
        </a:solidFill>
        <a:ln>
          <a:noFill/>
        </a:ln>
        <a:effectLst>
          <a:outerShdw blurRad="57785" dist="33020" dir="318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pPr rtl="0"/>
          <a:r>
            <a:rPr lang="pl-PL" dirty="0" smtClean="0"/>
            <a:t>Liczba osób </a:t>
          </a:r>
          <a:r>
            <a:rPr lang="pl-PL" u="sng" dirty="0" smtClean="0"/>
            <a:t>bezrobotnych</a:t>
          </a:r>
          <a:r>
            <a:rPr lang="pl-PL" dirty="0" smtClean="0"/>
            <a:t> (łącznie z długotrwale bezrobotnymi) </a:t>
          </a:r>
          <a:r>
            <a:rPr lang="pl-PL" u="sng" dirty="0" smtClean="0"/>
            <a:t>objętych wsparciem w programie</a:t>
          </a:r>
          <a:endParaRPr lang="pl-PL" dirty="0"/>
        </a:p>
      </dgm:t>
    </dgm:pt>
    <dgm:pt modelId="{F02B1D5A-8998-4298-BDB8-EE404DAFE8F3}" type="parTrans" cxnId="{5F082664-367F-4117-80EB-B0A7A939AEE8}">
      <dgm:prSet/>
      <dgm:spPr/>
      <dgm:t>
        <a:bodyPr/>
        <a:lstStyle/>
        <a:p>
          <a:endParaRPr lang="pl-PL"/>
        </a:p>
      </dgm:t>
    </dgm:pt>
    <dgm:pt modelId="{02222669-FB43-4A69-8307-5E05AA775A4E}" type="sibTrans" cxnId="{5F082664-367F-4117-80EB-B0A7A939AEE8}">
      <dgm:prSet/>
      <dgm:spPr/>
      <dgm:t>
        <a:bodyPr/>
        <a:lstStyle/>
        <a:p>
          <a:endParaRPr lang="pl-PL"/>
        </a:p>
      </dgm:t>
    </dgm:pt>
    <dgm:pt modelId="{F0F45164-FB03-413B-AF53-CB4935360AFD}">
      <dgm:prSet/>
      <dgm:spPr/>
      <dgm:t>
        <a:bodyPr/>
        <a:lstStyle/>
        <a:p>
          <a:pPr rtl="0"/>
          <a:endParaRPr lang="pl-PL" dirty="0"/>
        </a:p>
      </dgm:t>
    </dgm:pt>
    <dgm:pt modelId="{D93309FB-8E5A-4567-AC43-CBFFB40FD393}" type="parTrans" cxnId="{38C39E76-59A6-44F9-AAD3-6D9CDB2ADA0F}">
      <dgm:prSet/>
      <dgm:spPr/>
      <dgm:t>
        <a:bodyPr/>
        <a:lstStyle/>
        <a:p>
          <a:endParaRPr lang="pl-PL"/>
        </a:p>
      </dgm:t>
    </dgm:pt>
    <dgm:pt modelId="{42B8735E-CC52-43D7-A6FD-FCA05014413A}" type="sibTrans" cxnId="{38C39E76-59A6-44F9-AAD3-6D9CDB2ADA0F}">
      <dgm:prSet/>
      <dgm:spPr/>
      <dgm:t>
        <a:bodyPr/>
        <a:lstStyle/>
        <a:p>
          <a:endParaRPr lang="pl-PL"/>
        </a:p>
      </dgm:t>
    </dgm:pt>
    <dgm:pt modelId="{3DE70B15-CEAC-4F7A-8E46-D5D219767382}">
      <dgm:prSet/>
      <dgm:spPr>
        <a:solidFill>
          <a:srgbClr val="57D24E"/>
        </a:solidFill>
        <a:ln>
          <a:noFill/>
        </a:ln>
        <a:effectLst>
          <a:outerShdw blurRad="57785" dist="33020" dir="318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pPr rtl="0"/>
          <a:r>
            <a:rPr lang="pl-PL" dirty="0" smtClean="0"/>
            <a:t>Liczba osób </a:t>
          </a:r>
          <a:r>
            <a:rPr lang="pl-PL" u="sng" dirty="0" smtClean="0"/>
            <a:t>długotrwale bezrobotnych objętych wsparciem w programie</a:t>
          </a:r>
          <a:endParaRPr lang="pl-PL" dirty="0"/>
        </a:p>
      </dgm:t>
    </dgm:pt>
    <dgm:pt modelId="{39D2CF97-E6F2-489C-A602-C83D586DE533}" type="parTrans" cxnId="{7D3273BC-86B4-45D3-9FAF-D6A7FC0F5C74}">
      <dgm:prSet/>
      <dgm:spPr/>
      <dgm:t>
        <a:bodyPr/>
        <a:lstStyle/>
        <a:p>
          <a:endParaRPr lang="pl-PL"/>
        </a:p>
      </dgm:t>
    </dgm:pt>
    <dgm:pt modelId="{E5B28F30-20D5-4C82-AA07-420C87F9AD41}" type="sibTrans" cxnId="{7D3273BC-86B4-45D3-9FAF-D6A7FC0F5C74}">
      <dgm:prSet/>
      <dgm:spPr/>
      <dgm:t>
        <a:bodyPr/>
        <a:lstStyle/>
        <a:p>
          <a:endParaRPr lang="pl-PL"/>
        </a:p>
      </dgm:t>
    </dgm:pt>
    <dgm:pt modelId="{C693810E-22DC-4DC0-82F7-4767AFE8A9D3}">
      <dgm:prSet/>
      <dgm:spPr/>
      <dgm:t>
        <a:bodyPr/>
        <a:lstStyle/>
        <a:p>
          <a:pPr rtl="0"/>
          <a:endParaRPr lang="pl-PL" dirty="0"/>
        </a:p>
      </dgm:t>
    </dgm:pt>
    <dgm:pt modelId="{8D233B31-8479-4D9E-89AF-66359D4D1021}" type="parTrans" cxnId="{76CBBAF4-4D79-439D-975E-19D2FDCE4D96}">
      <dgm:prSet/>
      <dgm:spPr/>
      <dgm:t>
        <a:bodyPr/>
        <a:lstStyle/>
        <a:p>
          <a:endParaRPr lang="pl-PL"/>
        </a:p>
      </dgm:t>
    </dgm:pt>
    <dgm:pt modelId="{B5199559-0E2E-4C6D-9599-C6CAA7583C67}" type="sibTrans" cxnId="{76CBBAF4-4D79-439D-975E-19D2FDCE4D96}">
      <dgm:prSet/>
      <dgm:spPr/>
      <dgm:t>
        <a:bodyPr/>
        <a:lstStyle/>
        <a:p>
          <a:endParaRPr lang="pl-PL"/>
        </a:p>
      </dgm:t>
    </dgm:pt>
    <dgm:pt modelId="{A29DC864-6CB9-40DC-BD8F-FFB924850B53}">
      <dgm:prSet/>
      <dgm:spPr>
        <a:ln>
          <a:noFill/>
        </a:ln>
        <a:effectLst>
          <a:outerShdw blurRad="57785" dist="33020" dir="318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gm:spPr>
      <dgm:t>
        <a:bodyPr/>
        <a:lstStyle/>
        <a:p>
          <a:pPr rtl="0"/>
          <a:r>
            <a:rPr lang="pl-PL" dirty="0" smtClean="0"/>
            <a:t>Liczba osób </a:t>
          </a:r>
          <a:r>
            <a:rPr lang="pl-PL" u="sng" dirty="0" smtClean="0"/>
            <a:t>biernych zawodowo</a:t>
          </a:r>
          <a:r>
            <a:rPr lang="pl-PL" dirty="0" smtClean="0"/>
            <a:t>, nieuczestniczących w kształceniu lub szkoleniu</a:t>
          </a:r>
          <a:br>
            <a:rPr lang="pl-PL" dirty="0" smtClean="0"/>
          </a:br>
          <a:r>
            <a:rPr lang="pl-PL" u="sng" dirty="0" smtClean="0"/>
            <a:t>objętych wsparciem w programie</a:t>
          </a:r>
          <a:endParaRPr lang="pl-PL" dirty="0"/>
        </a:p>
      </dgm:t>
    </dgm:pt>
    <dgm:pt modelId="{43053563-E643-437E-8E0D-9B71D05A90DF}" type="parTrans" cxnId="{5968EF30-6F1F-4ACB-B5E6-4709D950C9DC}">
      <dgm:prSet/>
      <dgm:spPr/>
      <dgm:t>
        <a:bodyPr/>
        <a:lstStyle/>
        <a:p>
          <a:endParaRPr lang="pl-PL"/>
        </a:p>
      </dgm:t>
    </dgm:pt>
    <dgm:pt modelId="{F0F8DE83-683E-4043-81EA-26BC0FD0D8CF}" type="sibTrans" cxnId="{5968EF30-6F1F-4ACB-B5E6-4709D950C9DC}">
      <dgm:prSet/>
      <dgm:spPr/>
      <dgm:t>
        <a:bodyPr/>
        <a:lstStyle/>
        <a:p>
          <a:endParaRPr lang="pl-PL"/>
        </a:p>
      </dgm:t>
    </dgm:pt>
    <dgm:pt modelId="{7D5CF0DD-71A8-4E8F-BBB5-146337ED6516}" type="pres">
      <dgm:prSet presAssocID="{5C3DE3DB-33FA-4E71-887A-721B9D3F66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D7333AC1-D2CC-4EE8-B8C5-F9A48859C8EB}" type="pres">
      <dgm:prSet presAssocID="{716A29E0-6F13-4BB5-885C-66CE5E3EC7E5}" presName="parentText" presStyleLbl="node1" presStyleIdx="0" presStyleCnt="3" custLinFactNeighborX="185" custLinFactNeighborY="49478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95F9D63-82BD-4FD1-B103-952D561EE239}" type="pres">
      <dgm:prSet presAssocID="{716A29E0-6F13-4BB5-885C-66CE5E3EC7E5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A03FA53-8143-4411-861F-BF5118C596A2}" type="pres">
      <dgm:prSet presAssocID="{3DE70B15-CEAC-4F7A-8E46-D5D219767382}" presName="parentText" presStyleLbl="node1" presStyleIdx="1" presStyleCnt="3" custLinFactNeighborY="24738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88959EB-82C3-4956-813F-8F5716F57516}" type="pres">
      <dgm:prSet presAssocID="{3DE70B15-CEAC-4F7A-8E46-D5D219767382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EBE3A6A-2DA4-42EB-A1A8-5EB1BDB479F2}" type="pres">
      <dgm:prSet presAssocID="{A29DC864-6CB9-40DC-BD8F-FFB924850B5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742FE48B-4F79-4590-BD1D-3EEBDB2378A9}" type="presOf" srcId="{F0F45164-FB03-413B-AF53-CB4935360AFD}" destId="{795F9D63-82BD-4FD1-B103-952D561EE239}" srcOrd="0" destOrd="0" presId="urn:microsoft.com/office/officeart/2005/8/layout/vList2"/>
    <dgm:cxn modelId="{85694F86-DD6E-42F9-8D5C-5A4159507DFA}" type="presOf" srcId="{716A29E0-6F13-4BB5-885C-66CE5E3EC7E5}" destId="{D7333AC1-D2CC-4EE8-B8C5-F9A48859C8EB}" srcOrd="0" destOrd="0" presId="urn:microsoft.com/office/officeart/2005/8/layout/vList2"/>
    <dgm:cxn modelId="{5968EF30-6F1F-4ACB-B5E6-4709D950C9DC}" srcId="{5C3DE3DB-33FA-4E71-887A-721B9D3F663D}" destId="{A29DC864-6CB9-40DC-BD8F-FFB924850B53}" srcOrd="2" destOrd="0" parTransId="{43053563-E643-437E-8E0D-9B71D05A90DF}" sibTransId="{F0F8DE83-683E-4043-81EA-26BC0FD0D8CF}"/>
    <dgm:cxn modelId="{7D3273BC-86B4-45D3-9FAF-D6A7FC0F5C74}" srcId="{5C3DE3DB-33FA-4E71-887A-721B9D3F663D}" destId="{3DE70B15-CEAC-4F7A-8E46-D5D219767382}" srcOrd="1" destOrd="0" parTransId="{39D2CF97-E6F2-489C-A602-C83D586DE533}" sibTransId="{E5B28F30-20D5-4C82-AA07-420C87F9AD41}"/>
    <dgm:cxn modelId="{241D31DB-32DB-40AC-B440-A6EE8D0DB56A}" type="presOf" srcId="{5C3DE3DB-33FA-4E71-887A-721B9D3F663D}" destId="{7D5CF0DD-71A8-4E8F-BBB5-146337ED6516}" srcOrd="0" destOrd="0" presId="urn:microsoft.com/office/officeart/2005/8/layout/vList2"/>
    <dgm:cxn modelId="{B7BAE4A7-F17A-4E3A-9475-F46D04437DDF}" type="presOf" srcId="{A29DC864-6CB9-40DC-BD8F-FFB924850B53}" destId="{7EBE3A6A-2DA4-42EB-A1A8-5EB1BDB479F2}" srcOrd="0" destOrd="0" presId="urn:microsoft.com/office/officeart/2005/8/layout/vList2"/>
    <dgm:cxn modelId="{829191AB-7FB1-41BB-BCBE-D1D193B36B3B}" type="presOf" srcId="{C693810E-22DC-4DC0-82F7-4767AFE8A9D3}" destId="{388959EB-82C3-4956-813F-8F5716F57516}" srcOrd="0" destOrd="0" presId="urn:microsoft.com/office/officeart/2005/8/layout/vList2"/>
    <dgm:cxn modelId="{38C39E76-59A6-44F9-AAD3-6D9CDB2ADA0F}" srcId="{716A29E0-6F13-4BB5-885C-66CE5E3EC7E5}" destId="{F0F45164-FB03-413B-AF53-CB4935360AFD}" srcOrd="0" destOrd="0" parTransId="{D93309FB-8E5A-4567-AC43-CBFFB40FD393}" sibTransId="{42B8735E-CC52-43D7-A6FD-FCA05014413A}"/>
    <dgm:cxn modelId="{76CBBAF4-4D79-439D-975E-19D2FDCE4D96}" srcId="{3DE70B15-CEAC-4F7A-8E46-D5D219767382}" destId="{C693810E-22DC-4DC0-82F7-4767AFE8A9D3}" srcOrd="0" destOrd="0" parTransId="{8D233B31-8479-4D9E-89AF-66359D4D1021}" sibTransId="{B5199559-0E2E-4C6D-9599-C6CAA7583C67}"/>
    <dgm:cxn modelId="{31168284-AC94-421C-8D9B-B49142B26F15}" type="presOf" srcId="{3DE70B15-CEAC-4F7A-8E46-D5D219767382}" destId="{8A03FA53-8143-4411-861F-BF5118C596A2}" srcOrd="0" destOrd="0" presId="urn:microsoft.com/office/officeart/2005/8/layout/vList2"/>
    <dgm:cxn modelId="{5F082664-367F-4117-80EB-B0A7A939AEE8}" srcId="{5C3DE3DB-33FA-4E71-887A-721B9D3F663D}" destId="{716A29E0-6F13-4BB5-885C-66CE5E3EC7E5}" srcOrd="0" destOrd="0" parTransId="{F02B1D5A-8998-4298-BDB8-EE404DAFE8F3}" sibTransId="{02222669-FB43-4A69-8307-5E05AA775A4E}"/>
    <dgm:cxn modelId="{095E90D1-C130-4DB6-90CC-D65F64EC8447}" type="presParOf" srcId="{7D5CF0DD-71A8-4E8F-BBB5-146337ED6516}" destId="{D7333AC1-D2CC-4EE8-B8C5-F9A48859C8EB}" srcOrd="0" destOrd="0" presId="urn:microsoft.com/office/officeart/2005/8/layout/vList2"/>
    <dgm:cxn modelId="{CEEFF050-B4B7-412A-9B67-5B2B108E20BF}" type="presParOf" srcId="{7D5CF0DD-71A8-4E8F-BBB5-146337ED6516}" destId="{795F9D63-82BD-4FD1-B103-952D561EE239}" srcOrd="1" destOrd="0" presId="urn:microsoft.com/office/officeart/2005/8/layout/vList2"/>
    <dgm:cxn modelId="{7D0D235B-5CA1-498C-A607-7332FB73F020}" type="presParOf" srcId="{7D5CF0DD-71A8-4E8F-BBB5-146337ED6516}" destId="{8A03FA53-8143-4411-861F-BF5118C596A2}" srcOrd="2" destOrd="0" presId="urn:microsoft.com/office/officeart/2005/8/layout/vList2"/>
    <dgm:cxn modelId="{70D5DB0D-34B8-40EB-B7F7-5CCE2AD4FA37}" type="presParOf" srcId="{7D5CF0DD-71A8-4E8F-BBB5-146337ED6516}" destId="{388959EB-82C3-4956-813F-8F5716F57516}" srcOrd="3" destOrd="0" presId="urn:microsoft.com/office/officeart/2005/8/layout/vList2"/>
    <dgm:cxn modelId="{69F324FF-56BE-42D3-BC6D-62BEE9704523}" type="presParOf" srcId="{7D5CF0DD-71A8-4E8F-BBB5-146337ED6516}" destId="{7EBE3A6A-2DA4-42EB-A1A8-5EB1BDB479F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224E97-614A-421D-AF3A-7B28D9C9A118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C7F100AF-1C6C-4BAB-8A11-5290B4E0AC8C}">
      <dgm:prSet custT="1"/>
      <dgm:spPr/>
      <dgm:t>
        <a:bodyPr/>
        <a:lstStyle/>
        <a:p>
          <a:pPr rtl="0"/>
          <a:r>
            <a:rPr lang="pl-PL" sz="1800" dirty="0" smtClean="0"/>
            <a:t>ETAP I – </a:t>
          </a:r>
          <a:r>
            <a:rPr lang="pl-PL" sz="1800" i="1" dirty="0" smtClean="0"/>
            <a:t>Zakres – </a:t>
          </a:r>
          <a:r>
            <a:rPr lang="pl-PL" sz="1800" dirty="0" smtClean="0"/>
            <a:t>zdefiniowanie grupy docelowej</a:t>
          </a:r>
          <a:endParaRPr lang="pl-PL" sz="1800" dirty="0"/>
        </a:p>
      </dgm:t>
    </dgm:pt>
    <dgm:pt modelId="{5F94A5F6-9E59-4D3E-9811-1920F52121F5}" type="parTrans" cxnId="{22FA90B6-D7BA-4E2D-BF81-0D19461E62EE}">
      <dgm:prSet/>
      <dgm:spPr/>
      <dgm:t>
        <a:bodyPr/>
        <a:lstStyle/>
        <a:p>
          <a:endParaRPr lang="pl-PL"/>
        </a:p>
      </dgm:t>
    </dgm:pt>
    <dgm:pt modelId="{42D4B1EF-9A90-45F7-A044-FDC60915720F}" type="sibTrans" cxnId="{22FA90B6-D7BA-4E2D-BF81-0D19461E62EE}">
      <dgm:prSet/>
      <dgm:spPr/>
      <dgm:t>
        <a:bodyPr/>
        <a:lstStyle/>
        <a:p>
          <a:endParaRPr lang="pl-PL"/>
        </a:p>
      </dgm:t>
    </dgm:pt>
    <dgm:pt modelId="{59E0537E-54CC-4687-8D2A-07BE67A6B49C}">
      <dgm:prSet custT="1"/>
      <dgm:spPr/>
      <dgm:t>
        <a:bodyPr/>
        <a:lstStyle/>
        <a:p>
          <a:pPr rtl="0"/>
          <a:r>
            <a:rPr lang="pl-PL" sz="1800" dirty="0" smtClean="0"/>
            <a:t>ETAP II – </a:t>
          </a:r>
          <a:r>
            <a:rPr lang="pl-PL" sz="1800" i="1" dirty="0" smtClean="0"/>
            <a:t>Wzorzec – </a:t>
          </a:r>
          <a:r>
            <a:rPr lang="pl-PL" sz="1800" dirty="0" smtClean="0"/>
            <a:t>zdefiniowanie standardu wymagań</a:t>
          </a:r>
          <a:endParaRPr lang="pl-PL" sz="1800" dirty="0"/>
        </a:p>
      </dgm:t>
    </dgm:pt>
    <dgm:pt modelId="{8D7AA0E5-F14B-4585-919D-AD4D88D6A01D}" type="parTrans" cxnId="{04C6F4F2-7900-4122-846B-A3EB0D79FF03}">
      <dgm:prSet/>
      <dgm:spPr/>
      <dgm:t>
        <a:bodyPr/>
        <a:lstStyle/>
        <a:p>
          <a:endParaRPr lang="pl-PL"/>
        </a:p>
      </dgm:t>
    </dgm:pt>
    <dgm:pt modelId="{52E1D405-D55B-4892-AAF6-9CABECD2B29B}" type="sibTrans" cxnId="{04C6F4F2-7900-4122-846B-A3EB0D79FF03}">
      <dgm:prSet/>
      <dgm:spPr/>
      <dgm:t>
        <a:bodyPr/>
        <a:lstStyle/>
        <a:p>
          <a:endParaRPr lang="pl-PL"/>
        </a:p>
      </dgm:t>
    </dgm:pt>
    <dgm:pt modelId="{A0A702F7-348E-4AA7-B2EE-E5EE8188F520}">
      <dgm:prSet custT="1"/>
      <dgm:spPr/>
      <dgm:t>
        <a:bodyPr/>
        <a:lstStyle/>
        <a:p>
          <a:pPr rtl="0"/>
          <a:r>
            <a:rPr lang="pl-PL" sz="1800" dirty="0" smtClean="0"/>
            <a:t>ETAP III – </a:t>
          </a:r>
          <a:r>
            <a:rPr lang="pl-PL" sz="1800" i="1" dirty="0" smtClean="0"/>
            <a:t>Ocena – </a:t>
          </a:r>
          <a:r>
            <a:rPr lang="pl-PL" sz="1800" dirty="0" smtClean="0"/>
            <a:t>przeprowadzenie weryfikacji nabycia kompetencji</a:t>
          </a:r>
          <a:endParaRPr lang="pl-PL" sz="1800" dirty="0"/>
        </a:p>
      </dgm:t>
    </dgm:pt>
    <dgm:pt modelId="{C58C03AE-C709-4EB8-B039-F3763DF99FB3}" type="parTrans" cxnId="{A649C502-D877-429F-977D-A6D025242017}">
      <dgm:prSet/>
      <dgm:spPr/>
      <dgm:t>
        <a:bodyPr/>
        <a:lstStyle/>
        <a:p>
          <a:endParaRPr lang="pl-PL"/>
        </a:p>
      </dgm:t>
    </dgm:pt>
    <dgm:pt modelId="{09F69855-0078-40A3-B54B-3379227018C9}" type="sibTrans" cxnId="{A649C502-D877-429F-977D-A6D025242017}">
      <dgm:prSet/>
      <dgm:spPr/>
      <dgm:t>
        <a:bodyPr/>
        <a:lstStyle/>
        <a:p>
          <a:endParaRPr lang="pl-PL"/>
        </a:p>
      </dgm:t>
    </dgm:pt>
    <dgm:pt modelId="{AE8647A7-5347-4819-9787-CEED27B6ADDB}">
      <dgm:prSet custT="1"/>
      <dgm:spPr/>
      <dgm:t>
        <a:bodyPr/>
        <a:lstStyle/>
        <a:p>
          <a:pPr rtl="0"/>
          <a:r>
            <a:rPr lang="pl-PL" sz="1800" dirty="0" smtClean="0"/>
            <a:t>ETAP IV – </a:t>
          </a:r>
          <a:r>
            <a:rPr lang="pl-PL" sz="1800" i="1" dirty="0" smtClean="0"/>
            <a:t>Porównanie – </a:t>
          </a:r>
          <a:r>
            <a:rPr lang="pl-PL" sz="1800" dirty="0" smtClean="0"/>
            <a:t>porównanie wyników etapu III z wymaganiami etapu II po zakończeniu wsparcia </a:t>
          </a:r>
          <a:endParaRPr lang="pl-PL" sz="1800" dirty="0"/>
        </a:p>
      </dgm:t>
    </dgm:pt>
    <dgm:pt modelId="{4C0E5722-823F-4043-B3AF-5908D08C27C2}" type="parTrans" cxnId="{F26415DF-A904-4AEB-9965-6E7091EE21BC}">
      <dgm:prSet/>
      <dgm:spPr/>
      <dgm:t>
        <a:bodyPr/>
        <a:lstStyle/>
        <a:p>
          <a:endParaRPr lang="pl-PL"/>
        </a:p>
      </dgm:t>
    </dgm:pt>
    <dgm:pt modelId="{13F07F53-B3BA-4DCD-9A42-7046F40023BB}" type="sibTrans" cxnId="{F26415DF-A904-4AEB-9965-6E7091EE21BC}">
      <dgm:prSet/>
      <dgm:spPr/>
      <dgm:t>
        <a:bodyPr/>
        <a:lstStyle/>
        <a:p>
          <a:endParaRPr lang="pl-PL"/>
        </a:p>
      </dgm:t>
    </dgm:pt>
    <dgm:pt modelId="{BF21042B-7B5F-42C2-950D-CADA52151EDE}" type="pres">
      <dgm:prSet presAssocID="{DD224E97-614A-421D-AF3A-7B28D9C9A11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35B10C75-AE0A-4DF6-95FE-FE400347C9C2}" type="pres">
      <dgm:prSet presAssocID="{AE8647A7-5347-4819-9787-CEED27B6ADDB}" presName="boxAndChildren" presStyleCnt="0"/>
      <dgm:spPr/>
    </dgm:pt>
    <dgm:pt modelId="{70618257-481F-48E0-B808-75E3B285A90E}" type="pres">
      <dgm:prSet presAssocID="{AE8647A7-5347-4819-9787-CEED27B6ADDB}" presName="parentTextBox" presStyleLbl="node1" presStyleIdx="0" presStyleCnt="4"/>
      <dgm:spPr/>
      <dgm:t>
        <a:bodyPr/>
        <a:lstStyle/>
        <a:p>
          <a:endParaRPr lang="pl-PL"/>
        </a:p>
      </dgm:t>
    </dgm:pt>
    <dgm:pt modelId="{08D057AE-40B1-41B0-9E6A-E3C55A09D6EE}" type="pres">
      <dgm:prSet presAssocID="{09F69855-0078-40A3-B54B-3379227018C9}" presName="sp" presStyleCnt="0"/>
      <dgm:spPr/>
    </dgm:pt>
    <dgm:pt modelId="{EC520785-BCC9-4DC6-899C-B946DD257F76}" type="pres">
      <dgm:prSet presAssocID="{A0A702F7-348E-4AA7-B2EE-E5EE8188F520}" presName="arrowAndChildren" presStyleCnt="0"/>
      <dgm:spPr/>
    </dgm:pt>
    <dgm:pt modelId="{B5003AF2-094B-4EFC-BA12-E8C229875F57}" type="pres">
      <dgm:prSet presAssocID="{A0A702F7-348E-4AA7-B2EE-E5EE8188F520}" presName="parentTextArrow" presStyleLbl="node1" presStyleIdx="1" presStyleCnt="4"/>
      <dgm:spPr/>
      <dgm:t>
        <a:bodyPr/>
        <a:lstStyle/>
        <a:p>
          <a:endParaRPr lang="pl-PL"/>
        </a:p>
      </dgm:t>
    </dgm:pt>
    <dgm:pt modelId="{6191A716-FA77-4BE0-A4DB-C5558D146062}" type="pres">
      <dgm:prSet presAssocID="{52E1D405-D55B-4892-AAF6-9CABECD2B29B}" presName="sp" presStyleCnt="0"/>
      <dgm:spPr/>
    </dgm:pt>
    <dgm:pt modelId="{EC52B4DD-F5F0-4BA4-AFD9-E9178A429E52}" type="pres">
      <dgm:prSet presAssocID="{59E0537E-54CC-4687-8D2A-07BE67A6B49C}" presName="arrowAndChildren" presStyleCnt="0"/>
      <dgm:spPr/>
    </dgm:pt>
    <dgm:pt modelId="{5EB763FD-3880-4D1E-AFA5-BE43C738042C}" type="pres">
      <dgm:prSet presAssocID="{59E0537E-54CC-4687-8D2A-07BE67A6B49C}" presName="parentTextArrow" presStyleLbl="node1" presStyleIdx="2" presStyleCnt="4"/>
      <dgm:spPr/>
      <dgm:t>
        <a:bodyPr/>
        <a:lstStyle/>
        <a:p>
          <a:endParaRPr lang="pl-PL"/>
        </a:p>
      </dgm:t>
    </dgm:pt>
    <dgm:pt modelId="{194FB1E2-D310-4B2F-9994-B4D995372DC9}" type="pres">
      <dgm:prSet presAssocID="{42D4B1EF-9A90-45F7-A044-FDC60915720F}" presName="sp" presStyleCnt="0"/>
      <dgm:spPr/>
    </dgm:pt>
    <dgm:pt modelId="{C36FFC89-4FB0-419F-8141-C6961C40E25E}" type="pres">
      <dgm:prSet presAssocID="{C7F100AF-1C6C-4BAB-8A11-5290B4E0AC8C}" presName="arrowAndChildren" presStyleCnt="0"/>
      <dgm:spPr/>
    </dgm:pt>
    <dgm:pt modelId="{5A118096-A01D-4709-A4D0-D30E2C0E9ECC}" type="pres">
      <dgm:prSet presAssocID="{C7F100AF-1C6C-4BAB-8A11-5290B4E0AC8C}" presName="parentTextArrow" presStyleLbl="node1" presStyleIdx="3" presStyleCnt="4"/>
      <dgm:spPr/>
      <dgm:t>
        <a:bodyPr/>
        <a:lstStyle/>
        <a:p>
          <a:endParaRPr lang="pl-PL"/>
        </a:p>
      </dgm:t>
    </dgm:pt>
  </dgm:ptLst>
  <dgm:cxnLst>
    <dgm:cxn modelId="{6A4F7E35-181C-4614-B77C-7CDABCB938EF}" type="presOf" srcId="{DD224E97-614A-421D-AF3A-7B28D9C9A118}" destId="{BF21042B-7B5F-42C2-950D-CADA52151EDE}" srcOrd="0" destOrd="0" presId="urn:microsoft.com/office/officeart/2005/8/layout/process4"/>
    <dgm:cxn modelId="{A649C502-D877-429F-977D-A6D025242017}" srcId="{DD224E97-614A-421D-AF3A-7B28D9C9A118}" destId="{A0A702F7-348E-4AA7-B2EE-E5EE8188F520}" srcOrd="2" destOrd="0" parTransId="{C58C03AE-C709-4EB8-B039-F3763DF99FB3}" sibTransId="{09F69855-0078-40A3-B54B-3379227018C9}"/>
    <dgm:cxn modelId="{24FCD1EC-7C17-4C0F-8FC1-644A85B0B80E}" type="presOf" srcId="{AE8647A7-5347-4819-9787-CEED27B6ADDB}" destId="{70618257-481F-48E0-B808-75E3B285A90E}" srcOrd="0" destOrd="0" presId="urn:microsoft.com/office/officeart/2005/8/layout/process4"/>
    <dgm:cxn modelId="{22FA90B6-D7BA-4E2D-BF81-0D19461E62EE}" srcId="{DD224E97-614A-421D-AF3A-7B28D9C9A118}" destId="{C7F100AF-1C6C-4BAB-8A11-5290B4E0AC8C}" srcOrd="0" destOrd="0" parTransId="{5F94A5F6-9E59-4D3E-9811-1920F52121F5}" sibTransId="{42D4B1EF-9A90-45F7-A044-FDC60915720F}"/>
    <dgm:cxn modelId="{04C6F4F2-7900-4122-846B-A3EB0D79FF03}" srcId="{DD224E97-614A-421D-AF3A-7B28D9C9A118}" destId="{59E0537E-54CC-4687-8D2A-07BE67A6B49C}" srcOrd="1" destOrd="0" parTransId="{8D7AA0E5-F14B-4585-919D-AD4D88D6A01D}" sibTransId="{52E1D405-D55B-4892-AAF6-9CABECD2B29B}"/>
    <dgm:cxn modelId="{CBE35FA3-0ADA-418C-B3EF-7E0D222B363D}" type="presOf" srcId="{C7F100AF-1C6C-4BAB-8A11-5290B4E0AC8C}" destId="{5A118096-A01D-4709-A4D0-D30E2C0E9ECC}" srcOrd="0" destOrd="0" presId="urn:microsoft.com/office/officeart/2005/8/layout/process4"/>
    <dgm:cxn modelId="{F26415DF-A904-4AEB-9965-6E7091EE21BC}" srcId="{DD224E97-614A-421D-AF3A-7B28D9C9A118}" destId="{AE8647A7-5347-4819-9787-CEED27B6ADDB}" srcOrd="3" destOrd="0" parTransId="{4C0E5722-823F-4043-B3AF-5908D08C27C2}" sibTransId="{13F07F53-B3BA-4DCD-9A42-7046F40023BB}"/>
    <dgm:cxn modelId="{3FAF973B-0ADB-41AE-812F-3DEB02B5850F}" type="presOf" srcId="{59E0537E-54CC-4687-8D2A-07BE67A6B49C}" destId="{5EB763FD-3880-4D1E-AFA5-BE43C738042C}" srcOrd="0" destOrd="0" presId="urn:microsoft.com/office/officeart/2005/8/layout/process4"/>
    <dgm:cxn modelId="{2A20A607-8B1F-4CA1-8A12-303E1CA5008E}" type="presOf" srcId="{A0A702F7-348E-4AA7-B2EE-E5EE8188F520}" destId="{B5003AF2-094B-4EFC-BA12-E8C229875F57}" srcOrd="0" destOrd="0" presId="urn:microsoft.com/office/officeart/2005/8/layout/process4"/>
    <dgm:cxn modelId="{71D11C2B-3103-4F9A-82A5-026306E02E60}" type="presParOf" srcId="{BF21042B-7B5F-42C2-950D-CADA52151EDE}" destId="{35B10C75-AE0A-4DF6-95FE-FE400347C9C2}" srcOrd="0" destOrd="0" presId="urn:microsoft.com/office/officeart/2005/8/layout/process4"/>
    <dgm:cxn modelId="{DBD4679F-AE6C-4B05-81C1-492CD52B6A57}" type="presParOf" srcId="{35B10C75-AE0A-4DF6-95FE-FE400347C9C2}" destId="{70618257-481F-48E0-B808-75E3B285A90E}" srcOrd="0" destOrd="0" presId="urn:microsoft.com/office/officeart/2005/8/layout/process4"/>
    <dgm:cxn modelId="{1981A412-415B-4BEB-ABD0-050C17956C1A}" type="presParOf" srcId="{BF21042B-7B5F-42C2-950D-CADA52151EDE}" destId="{08D057AE-40B1-41B0-9E6A-E3C55A09D6EE}" srcOrd="1" destOrd="0" presId="urn:microsoft.com/office/officeart/2005/8/layout/process4"/>
    <dgm:cxn modelId="{E524978B-1806-4A07-9ECA-78390027464E}" type="presParOf" srcId="{BF21042B-7B5F-42C2-950D-CADA52151EDE}" destId="{EC520785-BCC9-4DC6-899C-B946DD257F76}" srcOrd="2" destOrd="0" presId="urn:microsoft.com/office/officeart/2005/8/layout/process4"/>
    <dgm:cxn modelId="{28328BA2-FE35-44CD-8E7A-9D65CBEEEFB4}" type="presParOf" srcId="{EC520785-BCC9-4DC6-899C-B946DD257F76}" destId="{B5003AF2-094B-4EFC-BA12-E8C229875F57}" srcOrd="0" destOrd="0" presId="urn:microsoft.com/office/officeart/2005/8/layout/process4"/>
    <dgm:cxn modelId="{8DC5E2B2-84C8-4BED-AF3C-742312F11C64}" type="presParOf" srcId="{BF21042B-7B5F-42C2-950D-CADA52151EDE}" destId="{6191A716-FA77-4BE0-A4DB-C5558D146062}" srcOrd="3" destOrd="0" presId="urn:microsoft.com/office/officeart/2005/8/layout/process4"/>
    <dgm:cxn modelId="{04E08EC1-E4C2-4DE3-8635-2EDF56447446}" type="presParOf" srcId="{BF21042B-7B5F-42C2-950D-CADA52151EDE}" destId="{EC52B4DD-F5F0-4BA4-AFD9-E9178A429E52}" srcOrd="4" destOrd="0" presId="urn:microsoft.com/office/officeart/2005/8/layout/process4"/>
    <dgm:cxn modelId="{378D3111-A4C0-4871-9E7F-87B15A6ED328}" type="presParOf" srcId="{EC52B4DD-F5F0-4BA4-AFD9-E9178A429E52}" destId="{5EB763FD-3880-4D1E-AFA5-BE43C738042C}" srcOrd="0" destOrd="0" presId="urn:microsoft.com/office/officeart/2005/8/layout/process4"/>
    <dgm:cxn modelId="{66C557EE-391B-4AF8-9B60-93C25818D634}" type="presParOf" srcId="{BF21042B-7B5F-42C2-950D-CADA52151EDE}" destId="{194FB1E2-D310-4B2F-9994-B4D995372DC9}" srcOrd="5" destOrd="0" presId="urn:microsoft.com/office/officeart/2005/8/layout/process4"/>
    <dgm:cxn modelId="{BE1C5E42-D23D-459A-96E3-61C017468948}" type="presParOf" srcId="{BF21042B-7B5F-42C2-950D-CADA52151EDE}" destId="{C36FFC89-4FB0-419F-8141-C6961C40E25E}" srcOrd="6" destOrd="0" presId="urn:microsoft.com/office/officeart/2005/8/layout/process4"/>
    <dgm:cxn modelId="{E2E1A307-1852-48F6-BD97-04B344CC60C9}" type="presParOf" srcId="{C36FFC89-4FB0-419F-8141-C6961C40E25E}" destId="{5A118096-A01D-4709-A4D0-D30E2C0E9EC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A5F013E-F754-4340-ACC7-795D07CA02F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83D7A3A1-F7E5-4181-80AF-42B3CC3CD55F}">
      <dgm:prSet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 rtl="0"/>
          <a:r>
            <a:rPr lang="pl-PL" b="1" dirty="0" smtClean="0"/>
            <a:t>ogólny wskaźnik efektywności zatrudnieniowej dla uczestników niekwalifikujących się do żadnej z poniżej wymienionych grup docelowych – na poziomie co najmniej 43%,</a:t>
          </a:r>
          <a:endParaRPr lang="pl-PL" b="1" dirty="0"/>
        </a:p>
      </dgm:t>
    </dgm:pt>
    <dgm:pt modelId="{54199699-AB52-44E9-A86E-6687BC4600FA}" type="parTrans" cxnId="{8E770359-8517-4076-B7C3-888D4A2D54C0}">
      <dgm:prSet/>
      <dgm:spPr/>
      <dgm:t>
        <a:bodyPr/>
        <a:lstStyle/>
        <a:p>
          <a:endParaRPr lang="pl-PL"/>
        </a:p>
      </dgm:t>
    </dgm:pt>
    <dgm:pt modelId="{757F6662-24B5-48CB-AE59-F9E318CCC7D4}" type="sibTrans" cxnId="{8E770359-8517-4076-B7C3-888D4A2D54C0}">
      <dgm:prSet/>
      <dgm:spPr/>
      <dgm:t>
        <a:bodyPr/>
        <a:lstStyle/>
        <a:p>
          <a:endParaRPr lang="pl-PL"/>
        </a:p>
      </dgm:t>
    </dgm:pt>
    <dgm:pt modelId="{4F9A0F70-892A-4EDF-8FC6-435B4AD653A0}">
      <dgm:prSet/>
      <dgm:spPr/>
      <dgm:t>
        <a:bodyPr/>
        <a:lstStyle/>
        <a:p>
          <a:pPr rtl="0"/>
          <a:endParaRPr lang="pl-PL" dirty="0"/>
        </a:p>
      </dgm:t>
    </dgm:pt>
    <dgm:pt modelId="{E4EC1E38-8F1E-41D5-A16D-D113B462D463}" type="parTrans" cxnId="{2C2B019E-118D-4977-AA9A-DD75088EEA8F}">
      <dgm:prSet/>
      <dgm:spPr/>
      <dgm:t>
        <a:bodyPr/>
        <a:lstStyle/>
        <a:p>
          <a:endParaRPr lang="pl-PL"/>
        </a:p>
      </dgm:t>
    </dgm:pt>
    <dgm:pt modelId="{D89B4F32-C49B-4598-AAD1-F04FFEDA38BE}" type="sibTrans" cxnId="{2C2B019E-118D-4977-AA9A-DD75088EEA8F}">
      <dgm:prSet/>
      <dgm:spPr/>
      <dgm:t>
        <a:bodyPr/>
        <a:lstStyle/>
        <a:p>
          <a:endParaRPr lang="pl-PL"/>
        </a:p>
      </dgm:t>
    </dgm:pt>
    <dgm:pt modelId="{6FC148AC-A39A-4B28-91B7-C28D1F642631}">
      <dgm:prSet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 rtl="0"/>
          <a:r>
            <a:rPr lang="pl-PL" b="1" dirty="0" smtClean="0"/>
            <a:t>dla osób niepełnosprawnych – wskaźnik efektywności zatrudnieniowej na poziomie co najmniej 17%,</a:t>
          </a:r>
          <a:endParaRPr lang="pl-PL" b="1" dirty="0"/>
        </a:p>
      </dgm:t>
    </dgm:pt>
    <dgm:pt modelId="{9EB72DFE-1746-4B16-B902-65A4375E4D6C}" type="parTrans" cxnId="{A5D4F998-2292-456B-BD09-D8FBF57EB019}">
      <dgm:prSet/>
      <dgm:spPr/>
      <dgm:t>
        <a:bodyPr/>
        <a:lstStyle/>
        <a:p>
          <a:endParaRPr lang="pl-PL"/>
        </a:p>
      </dgm:t>
    </dgm:pt>
    <dgm:pt modelId="{D0BDF97F-BDD9-47C3-8DDE-19D7BEADE70C}" type="sibTrans" cxnId="{A5D4F998-2292-456B-BD09-D8FBF57EB019}">
      <dgm:prSet/>
      <dgm:spPr/>
      <dgm:t>
        <a:bodyPr/>
        <a:lstStyle/>
        <a:p>
          <a:endParaRPr lang="pl-PL"/>
        </a:p>
      </dgm:t>
    </dgm:pt>
    <dgm:pt modelId="{BA1B4854-153E-432E-8F5A-E17685E15F5E}">
      <dgm:prSet/>
      <dgm:spPr/>
      <dgm:t>
        <a:bodyPr/>
        <a:lstStyle/>
        <a:p>
          <a:pPr rtl="0"/>
          <a:endParaRPr lang="pl-PL" dirty="0"/>
        </a:p>
      </dgm:t>
    </dgm:pt>
    <dgm:pt modelId="{6B3B0D48-04F5-48BD-8231-E55E1EF1E9BA}" type="parTrans" cxnId="{BA274147-2BDA-43D5-AD7C-F6997CFDEE35}">
      <dgm:prSet/>
      <dgm:spPr/>
      <dgm:t>
        <a:bodyPr/>
        <a:lstStyle/>
        <a:p>
          <a:endParaRPr lang="pl-PL"/>
        </a:p>
      </dgm:t>
    </dgm:pt>
    <dgm:pt modelId="{215C2E18-C312-4835-BC82-CA624F004AA7}" type="sibTrans" cxnId="{BA274147-2BDA-43D5-AD7C-F6997CFDEE35}">
      <dgm:prSet/>
      <dgm:spPr/>
      <dgm:t>
        <a:bodyPr/>
        <a:lstStyle/>
        <a:p>
          <a:endParaRPr lang="pl-PL"/>
        </a:p>
      </dgm:t>
    </dgm:pt>
    <dgm:pt modelId="{948845CE-A46B-4D24-ADBD-CCF88841A011}">
      <dgm:prSet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 rtl="0"/>
          <a:r>
            <a:rPr lang="pl-PL" b="1" dirty="0" smtClean="0"/>
            <a:t>dla osób długotrwale bezrobotnych - wskaźnik efektywności zatrudnieniowej na poziomie co najmniej 35%,</a:t>
          </a:r>
          <a:endParaRPr lang="pl-PL" b="1" dirty="0"/>
        </a:p>
      </dgm:t>
    </dgm:pt>
    <dgm:pt modelId="{B5123CD1-FDB7-4E90-B577-12AA518A9EB5}" type="parTrans" cxnId="{7C8FDA44-862D-4F75-8F6A-B18B26FADF63}">
      <dgm:prSet/>
      <dgm:spPr/>
      <dgm:t>
        <a:bodyPr/>
        <a:lstStyle/>
        <a:p>
          <a:endParaRPr lang="pl-PL"/>
        </a:p>
      </dgm:t>
    </dgm:pt>
    <dgm:pt modelId="{3CB4EF91-DEFB-469F-91E3-45CE07B12CC7}" type="sibTrans" cxnId="{7C8FDA44-862D-4F75-8F6A-B18B26FADF63}">
      <dgm:prSet/>
      <dgm:spPr/>
      <dgm:t>
        <a:bodyPr/>
        <a:lstStyle/>
        <a:p>
          <a:endParaRPr lang="pl-PL"/>
        </a:p>
      </dgm:t>
    </dgm:pt>
    <dgm:pt modelId="{114CE277-C3C5-4FB6-9661-73EDC62D7070}">
      <dgm:prSet/>
      <dgm:spPr/>
      <dgm:t>
        <a:bodyPr/>
        <a:lstStyle/>
        <a:p>
          <a:pPr rtl="0"/>
          <a:endParaRPr lang="pl-PL" dirty="0"/>
        </a:p>
      </dgm:t>
    </dgm:pt>
    <dgm:pt modelId="{BAB4A194-1B71-42DF-89D3-F7FD192E504B}" type="parTrans" cxnId="{7E6B29FF-9D78-4F72-8C5A-10AEAC7EB73D}">
      <dgm:prSet/>
      <dgm:spPr/>
      <dgm:t>
        <a:bodyPr/>
        <a:lstStyle/>
        <a:p>
          <a:endParaRPr lang="pl-PL"/>
        </a:p>
      </dgm:t>
    </dgm:pt>
    <dgm:pt modelId="{EA6003EF-E3AD-4238-B383-F3B34C73C460}" type="sibTrans" cxnId="{7E6B29FF-9D78-4F72-8C5A-10AEAC7EB73D}">
      <dgm:prSet/>
      <dgm:spPr/>
      <dgm:t>
        <a:bodyPr/>
        <a:lstStyle/>
        <a:p>
          <a:endParaRPr lang="pl-PL"/>
        </a:p>
      </dgm:t>
    </dgm:pt>
    <dgm:pt modelId="{BBAB9399-F2AC-4F99-849D-C030589D5D20}">
      <dgm:prSet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rtl="0"/>
          <a:r>
            <a:rPr lang="pl-PL" b="1" dirty="0" smtClean="0"/>
            <a:t>dla osób o niskich kwalifikacjach - wskaźnik efektywności zatrudnieniowej na poziomie co najmniej 36%.</a:t>
          </a:r>
          <a:endParaRPr lang="pl-PL" b="1" dirty="0"/>
        </a:p>
      </dgm:t>
    </dgm:pt>
    <dgm:pt modelId="{DBFD2A27-8B6A-46DF-8587-5CA484DADD21}" type="parTrans" cxnId="{EA1E55EA-F305-4EDF-AF30-3DD76A45C025}">
      <dgm:prSet/>
      <dgm:spPr/>
      <dgm:t>
        <a:bodyPr/>
        <a:lstStyle/>
        <a:p>
          <a:endParaRPr lang="pl-PL"/>
        </a:p>
      </dgm:t>
    </dgm:pt>
    <dgm:pt modelId="{2A749419-8348-483B-9686-F5BC14E4013C}" type="sibTrans" cxnId="{EA1E55EA-F305-4EDF-AF30-3DD76A45C025}">
      <dgm:prSet/>
      <dgm:spPr/>
      <dgm:t>
        <a:bodyPr/>
        <a:lstStyle/>
        <a:p>
          <a:endParaRPr lang="pl-PL"/>
        </a:p>
      </dgm:t>
    </dgm:pt>
    <dgm:pt modelId="{A9D43CA5-AB91-4AC5-9975-1B425987DB09}" type="pres">
      <dgm:prSet presAssocID="{EA5F013E-F754-4340-ACC7-795D07CA02F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A77FB6FB-FFE9-4C14-8D4F-DCEF0D22DB50}" type="pres">
      <dgm:prSet presAssocID="{83D7A3A1-F7E5-4181-80AF-42B3CC3CD55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B2C01F1-22E9-4AE0-847B-779858700791}" type="pres">
      <dgm:prSet presAssocID="{83D7A3A1-F7E5-4181-80AF-42B3CC3CD55F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EC97AD1-E96C-4797-918E-ADB2EF4DEB16}" type="pres">
      <dgm:prSet presAssocID="{6FC148AC-A39A-4B28-91B7-C28D1F64263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F4FE40B-A5BD-43B3-90E0-EFE15BF87EAF}" type="pres">
      <dgm:prSet presAssocID="{6FC148AC-A39A-4B28-91B7-C28D1F642631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D6103A5-FF78-488C-83BC-7957DF3CD397}" type="pres">
      <dgm:prSet presAssocID="{948845CE-A46B-4D24-ADBD-CCF88841A01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5C29F4E-3DED-4BE8-BCC2-0768828A7E0C}" type="pres">
      <dgm:prSet presAssocID="{948845CE-A46B-4D24-ADBD-CCF88841A011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7F2F491-DBE5-43B3-ACCB-4A22D8A86240}" type="pres">
      <dgm:prSet presAssocID="{BBAB9399-F2AC-4F99-849D-C030589D5D2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BA274147-2BDA-43D5-AD7C-F6997CFDEE35}" srcId="{6FC148AC-A39A-4B28-91B7-C28D1F642631}" destId="{BA1B4854-153E-432E-8F5A-E17685E15F5E}" srcOrd="0" destOrd="0" parTransId="{6B3B0D48-04F5-48BD-8231-E55E1EF1E9BA}" sibTransId="{215C2E18-C312-4835-BC82-CA624F004AA7}"/>
    <dgm:cxn modelId="{7E6B29FF-9D78-4F72-8C5A-10AEAC7EB73D}" srcId="{948845CE-A46B-4D24-ADBD-CCF88841A011}" destId="{114CE277-C3C5-4FB6-9661-73EDC62D7070}" srcOrd="0" destOrd="0" parTransId="{BAB4A194-1B71-42DF-89D3-F7FD192E504B}" sibTransId="{EA6003EF-E3AD-4238-B383-F3B34C73C460}"/>
    <dgm:cxn modelId="{F9E6684E-C1BF-485D-B62E-EB45B4CB735A}" type="presOf" srcId="{BA1B4854-153E-432E-8F5A-E17685E15F5E}" destId="{AF4FE40B-A5BD-43B3-90E0-EFE15BF87EAF}" srcOrd="0" destOrd="0" presId="urn:microsoft.com/office/officeart/2005/8/layout/vList2"/>
    <dgm:cxn modelId="{C84C1AD9-3F9E-4648-8756-253A6816B2B6}" type="presOf" srcId="{6FC148AC-A39A-4B28-91B7-C28D1F642631}" destId="{5EC97AD1-E96C-4797-918E-ADB2EF4DEB16}" srcOrd="0" destOrd="0" presId="urn:microsoft.com/office/officeart/2005/8/layout/vList2"/>
    <dgm:cxn modelId="{3BD239F1-FB68-44F1-88E2-F40381BF8A28}" type="presOf" srcId="{EA5F013E-F754-4340-ACC7-795D07CA02F8}" destId="{A9D43CA5-AB91-4AC5-9975-1B425987DB09}" srcOrd="0" destOrd="0" presId="urn:microsoft.com/office/officeart/2005/8/layout/vList2"/>
    <dgm:cxn modelId="{E6B17E83-C3B5-4BAD-978E-631D22371D76}" type="presOf" srcId="{83D7A3A1-F7E5-4181-80AF-42B3CC3CD55F}" destId="{A77FB6FB-FFE9-4C14-8D4F-DCEF0D22DB50}" srcOrd="0" destOrd="0" presId="urn:microsoft.com/office/officeart/2005/8/layout/vList2"/>
    <dgm:cxn modelId="{B5CE5AAF-8B30-4C0B-86D0-7031108FE957}" type="presOf" srcId="{114CE277-C3C5-4FB6-9661-73EDC62D7070}" destId="{85C29F4E-3DED-4BE8-BCC2-0768828A7E0C}" srcOrd="0" destOrd="0" presId="urn:microsoft.com/office/officeart/2005/8/layout/vList2"/>
    <dgm:cxn modelId="{2C2B019E-118D-4977-AA9A-DD75088EEA8F}" srcId="{83D7A3A1-F7E5-4181-80AF-42B3CC3CD55F}" destId="{4F9A0F70-892A-4EDF-8FC6-435B4AD653A0}" srcOrd="0" destOrd="0" parTransId="{E4EC1E38-8F1E-41D5-A16D-D113B462D463}" sibTransId="{D89B4F32-C49B-4598-AAD1-F04FFEDA38BE}"/>
    <dgm:cxn modelId="{54FBDA62-BB03-43D1-999C-6923E8944D9C}" type="presOf" srcId="{4F9A0F70-892A-4EDF-8FC6-435B4AD653A0}" destId="{5B2C01F1-22E9-4AE0-847B-779858700791}" srcOrd="0" destOrd="0" presId="urn:microsoft.com/office/officeart/2005/8/layout/vList2"/>
    <dgm:cxn modelId="{8E770359-8517-4076-B7C3-888D4A2D54C0}" srcId="{EA5F013E-F754-4340-ACC7-795D07CA02F8}" destId="{83D7A3A1-F7E5-4181-80AF-42B3CC3CD55F}" srcOrd="0" destOrd="0" parTransId="{54199699-AB52-44E9-A86E-6687BC4600FA}" sibTransId="{757F6662-24B5-48CB-AE59-F9E318CCC7D4}"/>
    <dgm:cxn modelId="{8B95233B-4E19-45A7-8A04-6580EE923A53}" type="presOf" srcId="{BBAB9399-F2AC-4F99-849D-C030589D5D20}" destId="{47F2F491-DBE5-43B3-ACCB-4A22D8A86240}" srcOrd="0" destOrd="0" presId="urn:microsoft.com/office/officeart/2005/8/layout/vList2"/>
    <dgm:cxn modelId="{EA1E55EA-F305-4EDF-AF30-3DD76A45C025}" srcId="{EA5F013E-F754-4340-ACC7-795D07CA02F8}" destId="{BBAB9399-F2AC-4F99-849D-C030589D5D20}" srcOrd="3" destOrd="0" parTransId="{DBFD2A27-8B6A-46DF-8587-5CA484DADD21}" sibTransId="{2A749419-8348-483B-9686-F5BC14E4013C}"/>
    <dgm:cxn modelId="{DDFB7375-8D9B-41C0-963E-CD5CAFF0DB1F}" type="presOf" srcId="{948845CE-A46B-4D24-ADBD-CCF88841A011}" destId="{6D6103A5-FF78-488C-83BC-7957DF3CD397}" srcOrd="0" destOrd="0" presId="urn:microsoft.com/office/officeart/2005/8/layout/vList2"/>
    <dgm:cxn modelId="{A5D4F998-2292-456B-BD09-D8FBF57EB019}" srcId="{EA5F013E-F754-4340-ACC7-795D07CA02F8}" destId="{6FC148AC-A39A-4B28-91B7-C28D1F642631}" srcOrd="1" destOrd="0" parTransId="{9EB72DFE-1746-4B16-B902-65A4375E4D6C}" sibTransId="{D0BDF97F-BDD9-47C3-8DDE-19D7BEADE70C}"/>
    <dgm:cxn modelId="{7C8FDA44-862D-4F75-8F6A-B18B26FADF63}" srcId="{EA5F013E-F754-4340-ACC7-795D07CA02F8}" destId="{948845CE-A46B-4D24-ADBD-CCF88841A011}" srcOrd="2" destOrd="0" parTransId="{B5123CD1-FDB7-4E90-B577-12AA518A9EB5}" sibTransId="{3CB4EF91-DEFB-469F-91E3-45CE07B12CC7}"/>
    <dgm:cxn modelId="{586B099C-43C7-4B40-A057-716D50D5C6B6}" type="presParOf" srcId="{A9D43CA5-AB91-4AC5-9975-1B425987DB09}" destId="{A77FB6FB-FFE9-4C14-8D4F-DCEF0D22DB50}" srcOrd="0" destOrd="0" presId="urn:microsoft.com/office/officeart/2005/8/layout/vList2"/>
    <dgm:cxn modelId="{3ACCB7E9-8E03-4D0E-B6A2-9DF6FEB41043}" type="presParOf" srcId="{A9D43CA5-AB91-4AC5-9975-1B425987DB09}" destId="{5B2C01F1-22E9-4AE0-847B-779858700791}" srcOrd="1" destOrd="0" presId="urn:microsoft.com/office/officeart/2005/8/layout/vList2"/>
    <dgm:cxn modelId="{39006CD5-500D-42B7-A590-0A4D78477FA9}" type="presParOf" srcId="{A9D43CA5-AB91-4AC5-9975-1B425987DB09}" destId="{5EC97AD1-E96C-4797-918E-ADB2EF4DEB16}" srcOrd="2" destOrd="0" presId="urn:microsoft.com/office/officeart/2005/8/layout/vList2"/>
    <dgm:cxn modelId="{F48D0855-ADCE-4B2E-9BE3-8DE88A834971}" type="presParOf" srcId="{A9D43CA5-AB91-4AC5-9975-1B425987DB09}" destId="{AF4FE40B-A5BD-43B3-90E0-EFE15BF87EAF}" srcOrd="3" destOrd="0" presId="urn:microsoft.com/office/officeart/2005/8/layout/vList2"/>
    <dgm:cxn modelId="{2E38D34A-4706-4EC0-B5E7-47379A69C615}" type="presParOf" srcId="{A9D43CA5-AB91-4AC5-9975-1B425987DB09}" destId="{6D6103A5-FF78-488C-83BC-7957DF3CD397}" srcOrd="4" destOrd="0" presId="urn:microsoft.com/office/officeart/2005/8/layout/vList2"/>
    <dgm:cxn modelId="{28CB5A4E-3223-41A2-B86B-72A390D2B4D1}" type="presParOf" srcId="{A9D43CA5-AB91-4AC5-9975-1B425987DB09}" destId="{85C29F4E-3DED-4BE8-BCC2-0768828A7E0C}" srcOrd="5" destOrd="0" presId="urn:microsoft.com/office/officeart/2005/8/layout/vList2"/>
    <dgm:cxn modelId="{23A788DD-1ED1-4A91-B3B7-8969BEC6B646}" type="presParOf" srcId="{A9D43CA5-AB91-4AC5-9975-1B425987DB09}" destId="{47F2F491-DBE5-43B3-ACCB-4A22D8A8624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895FBA7-E99E-413C-81F2-A16C80AD8213}" type="doc">
      <dgm:prSet loTypeId="urn:microsoft.com/office/officeart/2005/8/layout/chevron1" loCatId="process" qsTypeId="urn:microsoft.com/office/officeart/2005/8/quickstyle/simple3" qsCatId="simple" csTypeId="urn:microsoft.com/office/officeart/2005/8/colors/colorful2" csCatId="colorful" phldr="1"/>
      <dgm:spPr/>
    </dgm:pt>
    <dgm:pt modelId="{0CE0632D-547B-42F8-9E6E-4ACA90003732}">
      <dgm:prSet phldrT="[Teks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pl-PL" dirty="0" smtClean="0"/>
            <a:t>Partner/Lider tworzy wniosek/wnioski częściowe</a:t>
          </a:r>
          <a:endParaRPr lang="pl-PL" dirty="0"/>
        </a:p>
      </dgm:t>
    </dgm:pt>
    <dgm:pt modelId="{3F2A8C4C-C438-45BA-8592-7F6063F5070B}" type="parTrans" cxnId="{3D06B089-3BB8-47ED-91CD-318A8DDCD730}">
      <dgm:prSet/>
      <dgm:spPr/>
      <dgm:t>
        <a:bodyPr/>
        <a:lstStyle/>
        <a:p>
          <a:endParaRPr lang="pl-PL"/>
        </a:p>
      </dgm:t>
    </dgm:pt>
    <dgm:pt modelId="{4B0137B5-3A74-476E-972E-2566381A9A42}" type="sibTrans" cxnId="{3D06B089-3BB8-47ED-91CD-318A8DDCD730}">
      <dgm:prSet/>
      <dgm:spPr/>
      <dgm:t>
        <a:bodyPr/>
        <a:lstStyle/>
        <a:p>
          <a:endParaRPr lang="pl-PL"/>
        </a:p>
      </dgm:t>
    </dgm:pt>
    <dgm:pt modelId="{56F92264-888F-4A50-88FE-1DAE680EBBCA}">
      <dgm:prSet phldrT="[Tekst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pl-PL" dirty="0" smtClean="0"/>
            <a:t>Lider tworzy wniosek „właściwy” na podstawie wniosków częściowych</a:t>
          </a:r>
          <a:endParaRPr lang="pl-PL" dirty="0"/>
        </a:p>
      </dgm:t>
    </dgm:pt>
    <dgm:pt modelId="{B8034B5F-0742-46B0-84A1-9612772F7761}" type="parTrans" cxnId="{291B2DB2-ACB4-4493-A8E6-FCCC9D1CD43C}">
      <dgm:prSet/>
      <dgm:spPr/>
      <dgm:t>
        <a:bodyPr/>
        <a:lstStyle/>
        <a:p>
          <a:endParaRPr lang="pl-PL"/>
        </a:p>
      </dgm:t>
    </dgm:pt>
    <dgm:pt modelId="{10B26210-64D3-44EE-A012-200313441ADE}" type="sibTrans" cxnId="{291B2DB2-ACB4-4493-A8E6-FCCC9D1CD43C}">
      <dgm:prSet/>
      <dgm:spPr/>
      <dgm:t>
        <a:bodyPr/>
        <a:lstStyle/>
        <a:p>
          <a:endParaRPr lang="pl-PL"/>
        </a:p>
      </dgm:t>
    </dgm:pt>
    <dgm:pt modelId="{73571531-7CAF-4AE1-9BB3-3FE36AF7E717}">
      <dgm:prSet phldrT="[Teks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pl-PL" dirty="0" smtClean="0"/>
            <a:t>Lider przesyła wniosek do DWUP</a:t>
          </a:r>
          <a:endParaRPr lang="pl-PL" dirty="0"/>
        </a:p>
      </dgm:t>
    </dgm:pt>
    <dgm:pt modelId="{E1A8F7FD-34C7-40AD-83A2-CC83EF0DA274}" type="parTrans" cxnId="{FA098528-AB82-42C5-91F8-1094B85D79D2}">
      <dgm:prSet/>
      <dgm:spPr/>
      <dgm:t>
        <a:bodyPr/>
        <a:lstStyle/>
        <a:p>
          <a:endParaRPr lang="pl-PL"/>
        </a:p>
      </dgm:t>
    </dgm:pt>
    <dgm:pt modelId="{D1F3A74B-6D7F-4C42-A828-A1647285B89D}" type="sibTrans" cxnId="{FA098528-AB82-42C5-91F8-1094B85D79D2}">
      <dgm:prSet/>
      <dgm:spPr/>
      <dgm:t>
        <a:bodyPr/>
        <a:lstStyle/>
        <a:p>
          <a:endParaRPr lang="pl-PL"/>
        </a:p>
      </dgm:t>
    </dgm:pt>
    <dgm:pt modelId="{EC7A9A12-A753-473C-90EE-DDCE3F0F6D9F}" type="pres">
      <dgm:prSet presAssocID="{F895FBA7-E99E-413C-81F2-A16C80AD8213}" presName="Name0" presStyleCnt="0">
        <dgm:presLayoutVars>
          <dgm:dir/>
          <dgm:animLvl val="lvl"/>
          <dgm:resizeHandles val="exact"/>
        </dgm:presLayoutVars>
      </dgm:prSet>
      <dgm:spPr/>
    </dgm:pt>
    <dgm:pt modelId="{B8078667-B88B-42CE-811B-92F2E704CB9A}" type="pres">
      <dgm:prSet presAssocID="{0CE0632D-547B-42F8-9E6E-4ACA9000373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3C421F8-971D-44F8-B3C3-D617DA74B18A}" type="pres">
      <dgm:prSet presAssocID="{4B0137B5-3A74-476E-972E-2566381A9A42}" presName="parTxOnlySpace" presStyleCnt="0"/>
      <dgm:spPr/>
    </dgm:pt>
    <dgm:pt modelId="{F599F840-8CAD-4324-BDB3-7B11CB11D23D}" type="pres">
      <dgm:prSet presAssocID="{56F92264-888F-4A50-88FE-1DAE680EBBCA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517DDB6-3F35-4653-9556-D223310F3499}" type="pres">
      <dgm:prSet presAssocID="{10B26210-64D3-44EE-A012-200313441ADE}" presName="parTxOnlySpace" presStyleCnt="0"/>
      <dgm:spPr/>
    </dgm:pt>
    <dgm:pt modelId="{090A1BC0-F1D6-433E-A89F-8472D1972F83}" type="pres">
      <dgm:prSet presAssocID="{73571531-7CAF-4AE1-9BB3-3FE36AF7E717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4DA0199B-0797-42DF-A277-FD81014C8482}" type="presOf" srcId="{F895FBA7-E99E-413C-81F2-A16C80AD8213}" destId="{EC7A9A12-A753-473C-90EE-DDCE3F0F6D9F}" srcOrd="0" destOrd="0" presId="urn:microsoft.com/office/officeart/2005/8/layout/chevron1"/>
    <dgm:cxn modelId="{FA098528-AB82-42C5-91F8-1094B85D79D2}" srcId="{F895FBA7-E99E-413C-81F2-A16C80AD8213}" destId="{73571531-7CAF-4AE1-9BB3-3FE36AF7E717}" srcOrd="2" destOrd="0" parTransId="{E1A8F7FD-34C7-40AD-83A2-CC83EF0DA274}" sibTransId="{D1F3A74B-6D7F-4C42-A828-A1647285B89D}"/>
    <dgm:cxn modelId="{291B2DB2-ACB4-4493-A8E6-FCCC9D1CD43C}" srcId="{F895FBA7-E99E-413C-81F2-A16C80AD8213}" destId="{56F92264-888F-4A50-88FE-1DAE680EBBCA}" srcOrd="1" destOrd="0" parTransId="{B8034B5F-0742-46B0-84A1-9612772F7761}" sibTransId="{10B26210-64D3-44EE-A012-200313441ADE}"/>
    <dgm:cxn modelId="{98DDB151-E45A-4554-B07F-D0D85433EDDF}" type="presOf" srcId="{56F92264-888F-4A50-88FE-1DAE680EBBCA}" destId="{F599F840-8CAD-4324-BDB3-7B11CB11D23D}" srcOrd="0" destOrd="0" presId="urn:microsoft.com/office/officeart/2005/8/layout/chevron1"/>
    <dgm:cxn modelId="{907B4608-5968-41F5-9074-9434AD6C56D5}" type="presOf" srcId="{73571531-7CAF-4AE1-9BB3-3FE36AF7E717}" destId="{090A1BC0-F1D6-433E-A89F-8472D1972F83}" srcOrd="0" destOrd="0" presId="urn:microsoft.com/office/officeart/2005/8/layout/chevron1"/>
    <dgm:cxn modelId="{54DDF1D7-AB07-4100-9B04-DC8BFA9D911C}" type="presOf" srcId="{0CE0632D-547B-42F8-9E6E-4ACA90003732}" destId="{B8078667-B88B-42CE-811B-92F2E704CB9A}" srcOrd="0" destOrd="0" presId="urn:microsoft.com/office/officeart/2005/8/layout/chevron1"/>
    <dgm:cxn modelId="{3D06B089-3BB8-47ED-91CD-318A8DDCD730}" srcId="{F895FBA7-E99E-413C-81F2-A16C80AD8213}" destId="{0CE0632D-547B-42F8-9E6E-4ACA90003732}" srcOrd="0" destOrd="0" parTransId="{3F2A8C4C-C438-45BA-8592-7F6063F5070B}" sibTransId="{4B0137B5-3A74-476E-972E-2566381A9A42}"/>
    <dgm:cxn modelId="{8EDFFC59-3CE6-4D5F-92A7-88D5DDE5B7C8}" type="presParOf" srcId="{EC7A9A12-A753-473C-90EE-DDCE3F0F6D9F}" destId="{B8078667-B88B-42CE-811B-92F2E704CB9A}" srcOrd="0" destOrd="0" presId="urn:microsoft.com/office/officeart/2005/8/layout/chevron1"/>
    <dgm:cxn modelId="{4B461B0C-A209-42DD-B127-58DBA2DCA8DC}" type="presParOf" srcId="{EC7A9A12-A753-473C-90EE-DDCE3F0F6D9F}" destId="{43C421F8-971D-44F8-B3C3-D617DA74B18A}" srcOrd="1" destOrd="0" presId="urn:microsoft.com/office/officeart/2005/8/layout/chevron1"/>
    <dgm:cxn modelId="{80B9C1B6-2F3C-4908-BE17-04EBE3467231}" type="presParOf" srcId="{EC7A9A12-A753-473C-90EE-DDCE3F0F6D9F}" destId="{F599F840-8CAD-4324-BDB3-7B11CB11D23D}" srcOrd="2" destOrd="0" presId="urn:microsoft.com/office/officeart/2005/8/layout/chevron1"/>
    <dgm:cxn modelId="{5B3F934A-89FF-497E-8FA8-584B60EC433A}" type="presParOf" srcId="{EC7A9A12-A753-473C-90EE-DDCE3F0F6D9F}" destId="{3517DDB6-3F35-4653-9556-D223310F3499}" srcOrd="3" destOrd="0" presId="urn:microsoft.com/office/officeart/2005/8/layout/chevron1"/>
    <dgm:cxn modelId="{7DAEFCEC-ACDE-4714-B0D8-41E47A92FAE7}" type="presParOf" srcId="{EC7A9A12-A753-473C-90EE-DDCE3F0F6D9F}" destId="{090A1BC0-F1D6-433E-A89F-8472D1972F8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7333AC1-D2CC-4EE8-B8C5-F9A48859C8EB}">
      <dsp:nvSpPr>
        <dsp:cNvPr id="0" name=""/>
        <dsp:cNvSpPr/>
      </dsp:nvSpPr>
      <dsp:spPr>
        <a:xfrm>
          <a:off x="0" y="698339"/>
          <a:ext cx="7993625" cy="755820"/>
        </a:xfrm>
        <a:prstGeom prst="roundRect">
          <a:avLst/>
        </a:prstGeom>
        <a:solidFill>
          <a:srgbClr val="C00000"/>
        </a:solidFill>
        <a:ln w="12700" cap="flat" cmpd="sng" algn="ctr">
          <a:noFill/>
          <a:prstDash val="solid"/>
          <a:miter lim="800000"/>
        </a:ln>
        <a:effectLst>
          <a:outerShdw blurRad="57785" dist="33020" dir="318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900" kern="1200" dirty="0" smtClean="0"/>
            <a:t>Liczba osób </a:t>
          </a:r>
          <a:r>
            <a:rPr lang="pl-PL" sz="1900" u="sng" kern="1200" dirty="0" smtClean="0"/>
            <a:t>bezrobotnych</a:t>
          </a:r>
          <a:r>
            <a:rPr lang="pl-PL" sz="1900" kern="1200" dirty="0" smtClean="0"/>
            <a:t> (łącznie z długotrwale bezrobotnymi) </a:t>
          </a:r>
          <a:r>
            <a:rPr lang="pl-PL" sz="1900" u="sng" kern="1200" dirty="0" smtClean="0"/>
            <a:t>objętych wsparciem w programie</a:t>
          </a:r>
          <a:endParaRPr lang="pl-PL" sz="1900" kern="1200" dirty="0"/>
        </a:p>
      </dsp:txBody>
      <dsp:txXfrm>
        <a:off x="0" y="698339"/>
        <a:ext cx="7993625" cy="755820"/>
      </dsp:txXfrm>
    </dsp:sp>
    <dsp:sp modelId="{795F9D63-82BD-4FD1-B103-952D561EE239}">
      <dsp:nvSpPr>
        <dsp:cNvPr id="0" name=""/>
        <dsp:cNvSpPr/>
      </dsp:nvSpPr>
      <dsp:spPr>
        <a:xfrm>
          <a:off x="0" y="1298481"/>
          <a:ext cx="7993625" cy="314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798" tIns="24130" rIns="135128" bIns="2413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pl-PL" sz="1500" kern="1200" dirty="0"/>
        </a:p>
      </dsp:txBody>
      <dsp:txXfrm>
        <a:off x="0" y="1298481"/>
        <a:ext cx="7993625" cy="314640"/>
      </dsp:txXfrm>
    </dsp:sp>
    <dsp:sp modelId="{8A03FA53-8143-4411-861F-BF5118C596A2}">
      <dsp:nvSpPr>
        <dsp:cNvPr id="0" name=""/>
        <dsp:cNvSpPr/>
      </dsp:nvSpPr>
      <dsp:spPr>
        <a:xfrm>
          <a:off x="0" y="1690957"/>
          <a:ext cx="7993625" cy="755820"/>
        </a:xfrm>
        <a:prstGeom prst="roundRect">
          <a:avLst/>
        </a:prstGeom>
        <a:solidFill>
          <a:srgbClr val="57D24E"/>
        </a:solidFill>
        <a:ln w="12700" cap="flat" cmpd="sng" algn="ctr">
          <a:noFill/>
          <a:prstDash val="solid"/>
          <a:miter lim="800000"/>
        </a:ln>
        <a:effectLst>
          <a:outerShdw blurRad="57785" dist="33020" dir="318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900" kern="1200" dirty="0" smtClean="0"/>
            <a:t>Liczba osób </a:t>
          </a:r>
          <a:r>
            <a:rPr lang="pl-PL" sz="1900" u="sng" kern="1200" dirty="0" smtClean="0"/>
            <a:t>długotrwale bezrobotnych objętych wsparciem w programie</a:t>
          </a:r>
          <a:endParaRPr lang="pl-PL" sz="1900" kern="1200" dirty="0"/>
        </a:p>
      </dsp:txBody>
      <dsp:txXfrm>
        <a:off x="0" y="1690957"/>
        <a:ext cx="7993625" cy="755820"/>
      </dsp:txXfrm>
    </dsp:sp>
    <dsp:sp modelId="{388959EB-82C3-4956-813F-8F5716F57516}">
      <dsp:nvSpPr>
        <dsp:cNvPr id="0" name=""/>
        <dsp:cNvSpPr/>
      </dsp:nvSpPr>
      <dsp:spPr>
        <a:xfrm>
          <a:off x="0" y="2368942"/>
          <a:ext cx="7993625" cy="314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3798" tIns="24130" rIns="135128" bIns="2413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pl-PL" sz="1500" kern="1200" dirty="0"/>
        </a:p>
      </dsp:txBody>
      <dsp:txXfrm>
        <a:off x="0" y="2368942"/>
        <a:ext cx="7993625" cy="314640"/>
      </dsp:txXfrm>
    </dsp:sp>
    <dsp:sp modelId="{7EBE3A6A-2DA4-42EB-A1A8-5EB1BDB479F2}">
      <dsp:nvSpPr>
        <dsp:cNvPr id="0" name=""/>
        <dsp:cNvSpPr/>
      </dsp:nvSpPr>
      <dsp:spPr>
        <a:xfrm>
          <a:off x="0" y="2683582"/>
          <a:ext cx="7993625" cy="7558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>
          <a:outerShdw blurRad="57785" dist="33020" dir="318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brightRoom" dir="t">
            <a:rot lat="0" lon="0" rev="600000"/>
          </a:lightRig>
        </a:scene3d>
        <a:sp3d prstMaterial="metal">
          <a:bevelT w="38100" h="57150"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900" kern="1200" dirty="0" smtClean="0"/>
            <a:t>Liczba osób </a:t>
          </a:r>
          <a:r>
            <a:rPr lang="pl-PL" sz="1900" u="sng" kern="1200" dirty="0" smtClean="0"/>
            <a:t>biernych zawodowo</a:t>
          </a:r>
          <a:r>
            <a:rPr lang="pl-PL" sz="1900" kern="1200" dirty="0" smtClean="0"/>
            <a:t>, nieuczestniczących w kształceniu lub szkoleniu</a:t>
          </a:r>
          <a:br>
            <a:rPr lang="pl-PL" sz="1900" kern="1200" dirty="0" smtClean="0"/>
          </a:br>
          <a:r>
            <a:rPr lang="pl-PL" sz="1900" u="sng" kern="1200" dirty="0" smtClean="0"/>
            <a:t>objętych wsparciem w programie</a:t>
          </a:r>
          <a:endParaRPr lang="pl-PL" sz="1900" kern="1200" dirty="0"/>
        </a:p>
      </dsp:txBody>
      <dsp:txXfrm>
        <a:off x="0" y="2683582"/>
        <a:ext cx="7993625" cy="7558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accent6">
                <a:lumMod val="60000"/>
                <a:lumOff val="40000"/>
                <a:alpha val="67000"/>
              </a:schemeClr>
            </a:gs>
            <a:gs pos="50000">
              <a:schemeClr val="bg1">
                <a:shade val="67500"/>
                <a:satMod val="115000"/>
              </a:schemeClr>
            </a:gs>
            <a:gs pos="100000">
              <a:schemeClr val="bg1">
                <a:shade val="100000"/>
                <a:satMod val="115000"/>
                <a:alpha val="44000"/>
              </a:schemeClr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5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550EE3-86C3-4A86-857A-7E80D18E1865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8027647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708B6-522C-4A2E-8A4A-29650C96FAAA}" type="datetimeFigureOut">
              <a:rPr lang="pl-PL" smtClean="0"/>
              <a:pPr/>
              <a:t>2016-03-21</a:t>
            </a:fld>
            <a:endParaRPr lang="pl-PL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 dirty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2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5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5D669-23D8-4A7B-BC26-4E562F24D5B3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="" xmlns:p14="http://schemas.microsoft.com/office/powerpoint/2010/main" val="51713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5D669-23D8-4A7B-BC26-4E562F24D5B3}" type="slidenum">
              <a:rPr lang="pl-PL" smtClean="0"/>
              <a:pPr/>
              <a:t>3</a:t>
            </a:fld>
            <a:endParaRPr lang="pl-PL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5D669-23D8-4A7B-BC26-4E562F24D5B3}" type="slidenum">
              <a:rPr lang="pl-PL" smtClean="0"/>
              <a:pPr/>
              <a:t>4</a:t>
            </a:fld>
            <a:endParaRPr lang="pl-PL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5D669-23D8-4A7B-BC26-4E562F24D5B3}" type="slidenum">
              <a:rPr lang="pl-PL" smtClean="0"/>
              <a:pPr/>
              <a:t>18</a:t>
            </a:fld>
            <a:endParaRPr lang="pl-PL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5D669-23D8-4A7B-BC26-4E562F24D5B3}" type="slidenum">
              <a:rPr lang="pl-PL" smtClean="0"/>
              <a:pPr/>
              <a:t>19</a:t>
            </a:fld>
            <a:endParaRPr lang="pl-PL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ymbol zastępczy tekstu 7"/>
          <p:cNvSpPr>
            <a:spLocks noGrp="1"/>
          </p:cNvSpPr>
          <p:nvPr>
            <p:ph idx="1"/>
          </p:nvPr>
        </p:nvSpPr>
        <p:spPr>
          <a:xfrm>
            <a:off x="628651" y="5756744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4" name="Symbol zastępczy tekstu 7"/>
          <p:cNvSpPr>
            <a:spLocks noGrp="1"/>
          </p:cNvSpPr>
          <p:nvPr>
            <p:ph idx="10"/>
          </p:nvPr>
        </p:nvSpPr>
        <p:spPr>
          <a:xfrm>
            <a:off x="628651" y="4942116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  <p:transition spd="slow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9"/>
            <a:ext cx="2949179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1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9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74007-10BC-4570-AA93-B89E2D8BD87E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7"/>
            <a:ext cx="2949179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1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dirty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9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CB10A-05C1-42B5-946F-F83045E2D45D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1" y="5756744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1" y="4942116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  <p:transition spd="slow">
    <p:pull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1125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1" y="5756744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6" name="Symbol zastępczy tekstu 7"/>
          <p:cNvSpPr>
            <a:spLocks noGrp="1"/>
          </p:cNvSpPr>
          <p:nvPr>
            <p:ph idx="10"/>
          </p:nvPr>
        </p:nvSpPr>
        <p:spPr>
          <a:xfrm>
            <a:off x="628651" y="4942116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  <p:transition spd="slow">
    <p:pull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1125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1" y="5756744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1" y="4942116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  <p:transition spd="slow">
    <p:pull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1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1D940-65B5-4AE2-AB0B-1F88FBC6AA6A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1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38237-5158-4B7C-930E-FBC22445600C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1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B9133-8071-4CBC-823A-F3D446F4FD9D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1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1041622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0A568-537E-4A22-BED5-9F9D14A20665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1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8B4EB-B886-488A-ABC8-E69879316564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1" y="5756744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1" y="4942116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  <p:transition spd="slow">
    <p:pull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1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C5765-E626-43B3-AE77-138B601E1E6F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1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F09EE-7716-4C47-9D79-3D08789E2EC8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1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9"/>
            <a:ext cx="2949179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1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9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C407E-E079-4AC2-9751-F59A5AF8D3FE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15888"/>
            <a:ext cx="4248151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7"/>
            <a:ext cx="2949179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1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dirty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9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DC2BC-767A-43C6-A595-C9AF32D85C7D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8" y="-114300"/>
            <a:ext cx="4659312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1" y="5756744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1" y="4942116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  <p:transition spd="slow">
    <p:pull dir="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88" y="-114300"/>
            <a:ext cx="4659312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1" y="5756744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1" y="4942116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  <p:transition spd="slow">
    <p:pull dir="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1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BED8C-F095-4274-B6BA-B7B0A7C1EE1C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1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28B6-7CD0-461E-8145-5442C51BC9A9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1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EB015-F115-47D3-9F03-3C31A981B70B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1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1041622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E7011-9940-4EEA-9D0C-8AE1E06E4DE5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91962-776D-4ACF-A610-14A79AC1CD77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1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F113B-A332-4691-AC3C-50C64DFCCE09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1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E9AFE-20A1-43EE-B94E-3ABBD5C07813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1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54233-9982-4436-A8F5-B33DFB6B84C3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1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9"/>
            <a:ext cx="2949179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1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9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167EC-C765-41C8-A9C6-5635F9AD7878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1550" y="-136525"/>
            <a:ext cx="4248151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7"/>
            <a:ext cx="2949179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1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dirty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9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ABD90-DE26-46C3-ACBA-EC028CB11EFC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1" y="5756744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1" y="4942116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  <p:transition spd="slow">
    <p:pull dir="d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ymbol zastępczy tekstu 7"/>
          <p:cNvSpPr>
            <a:spLocks noGrp="1"/>
          </p:cNvSpPr>
          <p:nvPr>
            <p:ph idx="1"/>
          </p:nvPr>
        </p:nvSpPr>
        <p:spPr>
          <a:xfrm>
            <a:off x="628651" y="5756744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1" y="4942116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  <p:transition spd="slow">
    <p:pull dir="d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9" y="-149224"/>
            <a:ext cx="4183063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C7FDA-43C7-418D-B53B-C8BAFCB7DD5C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9" y="-149224"/>
            <a:ext cx="4183063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3A653-65C5-4F62-9132-8CCC4C49FA16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2664" y="-119062"/>
            <a:ext cx="4237037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57358-3123-49AF-B0A5-CF1357F5F509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DDC40-EB1E-4C59-A628-F04976F05916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9" y="-149224"/>
            <a:ext cx="4183063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1041622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4EEDB-ABCF-447F-ADDA-B89E3012FA54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9" y="-149224"/>
            <a:ext cx="4183063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31446-2E59-4E7D-B393-B4CA44AA962C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9" y="-149224"/>
            <a:ext cx="4183063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E0346-CCD7-4F55-A6FF-345460679638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9" y="-149224"/>
            <a:ext cx="4183063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5138F-8CB9-4E55-9E74-7BEEC4575156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9" y="-149224"/>
            <a:ext cx="4183063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9"/>
            <a:ext cx="2949179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1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9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AF419-C5A2-4015-898D-9B7E8CAC2E57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489" y="-149224"/>
            <a:ext cx="4183063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7"/>
            <a:ext cx="2949179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1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dirty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9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37087-E8FA-468F-98A7-E6E852F04A79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1" y="4833939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1" y="5756744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1" y="4833939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1" y="5756744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699"/>
            <a:ext cx="4300539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5EF3A-C6F6-43FB-BB43-0B325F11B5F6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699"/>
            <a:ext cx="4300539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11829-D916-4251-8119-AA6463213B2E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284BA-E256-46CF-8F39-210A2938A537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699"/>
            <a:ext cx="4300539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A370A-3F8D-4430-ADA7-E2C8D3E8E6B7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699"/>
            <a:ext cx="4300539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1041622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A9654-46EF-46E0-886A-30D320B64EDA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699"/>
            <a:ext cx="4300539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8C346-B7F5-4F95-B6A8-20C74B3F49A1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699"/>
            <a:ext cx="4300539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B2D6A-F29F-496D-AEB5-02515193B012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699"/>
            <a:ext cx="4300539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CDDE7-3D29-453F-91C9-D10EF2658DCA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699"/>
            <a:ext cx="4300539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9"/>
            <a:ext cx="2949179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1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9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A65CB-8FD5-4124-854D-C020F11ED14F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-139699"/>
            <a:ext cx="4300539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7"/>
            <a:ext cx="2949179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1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dirty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9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0D58F-B6AD-46C0-88EC-D789B9E6A538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1" y="4833939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1" y="5756744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1" y="5756744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1" y="4942116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  <p:transition spd="slow">
    <p:pull dir="d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1" y="5756744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1" y="4942116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  <p:transition spd="slow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1041622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60A8B-0313-4CF7-AE4E-2221F9AA928E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F0659-E524-4230-AFE4-B954867A52F8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62F1C-8F60-4402-9548-A21721D57D57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E7929-50DD-462D-97EB-6559B25F8B76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1041622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46C40-8F77-4FC9-8B1F-BB521824F0DD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E2202-13AB-4787-8FD1-3B0252620A0B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584D8-4175-4D06-A0AF-731ED0A32C18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547D2-DC00-40F9-8A86-3D0C7D6618AA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9"/>
            <a:ext cx="2949179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1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9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D0EBA-8CB2-4374-9676-F3C851943DD7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7"/>
            <a:ext cx="2949179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1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dirty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9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BC89E-2689-461C-8D8C-887FFB67AFF8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1" y="4833939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1" y="5756744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FCE6B-E548-4458-BF4F-E80EC4B10533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1" y="4833939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1" y="5756744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EE465-F5EC-48C4-A591-B285ABB30E54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52235-1339-48E5-A73B-3694FDF843BF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E3DA2-F2E1-43B5-845A-70578D9EE94B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1041622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A3CE9-C004-405F-8631-B620FE817014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659CA-EAEA-4456-89F7-C693B3BF9BFB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56079-F711-4BFC-897D-18FEF677686D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461E0-6814-4DE6-BB6B-FC3A09012AB1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9"/>
            <a:ext cx="2949179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1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9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D3053-DE75-4BEF-B825-1FD8A44432C6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7"/>
            <a:ext cx="2949179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1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dirty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9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85C62-56A6-42B5-BDFE-F9BE6B96A5E1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434D4-CC02-4A9C-B3B0-5FBF485A08F2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ymbol zastępczy tekstu 7"/>
          <p:cNvSpPr>
            <a:spLocks noGrp="1"/>
          </p:cNvSpPr>
          <p:nvPr>
            <p:ph idx="1"/>
          </p:nvPr>
        </p:nvSpPr>
        <p:spPr>
          <a:xfrm>
            <a:off x="628651" y="5756744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8" name="Symbol zastępczy tekstu 7"/>
          <p:cNvSpPr>
            <a:spLocks noGrp="1"/>
          </p:cNvSpPr>
          <p:nvPr>
            <p:ph idx="10"/>
          </p:nvPr>
        </p:nvSpPr>
        <p:spPr>
          <a:xfrm>
            <a:off x="628651" y="4942116"/>
            <a:ext cx="7886700" cy="71233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 sz="4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  <p:transition spd="slow">
    <p:pull dir="d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1" y="4833939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1" y="5756744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kład niestandardowy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ytułu 1"/>
          <p:cNvSpPr txBox="1">
            <a:spLocks/>
          </p:cNvSpPr>
          <p:nvPr userDrawn="1"/>
        </p:nvSpPr>
        <p:spPr>
          <a:xfrm>
            <a:off x="628651" y="4833939"/>
            <a:ext cx="7886700" cy="922337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pl-PL" dirty="0" smtClean="0">
                <a:solidFill>
                  <a:schemeClr val="bg1"/>
                </a:solidFill>
              </a:rPr>
              <a:t>Kliknij, aby dodać tytuł prezentacji</a:t>
            </a:r>
            <a:endParaRPr lang="pl-PL" dirty="0">
              <a:solidFill>
                <a:schemeClr val="bg1"/>
              </a:solidFill>
            </a:endParaRPr>
          </a:p>
        </p:txBody>
      </p:sp>
      <p:pic>
        <p:nvPicPr>
          <p:cNvPr id="4" name="Obraz 6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-114300"/>
            <a:ext cx="46482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ymbol zastępczy tekstu 7"/>
          <p:cNvSpPr>
            <a:spLocks noGrp="1"/>
          </p:cNvSpPr>
          <p:nvPr>
            <p:ph idx="1"/>
          </p:nvPr>
        </p:nvSpPr>
        <p:spPr>
          <a:xfrm>
            <a:off x="628651" y="5756744"/>
            <a:ext cx="7886700" cy="420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pl-PL" dirty="0" smtClean="0"/>
              <a:t>Kliknij, aby dodać podtytuł</a:t>
            </a:r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017FA-5E19-42B8-AC0D-42B66D9938FB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0160E-8FC5-49EF-907D-723E51873C91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62E14-2061-48C3-9EFE-CA46EF40F4FA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1041622"/>
            <a:ext cx="7886700" cy="85067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0894F-7641-4CDE-A8BF-482670B87519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1104817"/>
            <a:ext cx="7886700" cy="72063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15921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39833"/>
            <a:ext cx="3868340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815921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639833"/>
            <a:ext cx="3887391" cy="354983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DA49B-B7EA-4918-ADE8-806A86C5FF21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A2687-4FC4-42CC-9A08-F6B71A67F34C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10EAE-AB87-4CF1-B780-262216FB26E7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BF9E6-52F1-4FD5-9649-15F13D164B05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4259"/>
            <a:ext cx="2949179" cy="112908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64258"/>
            <a:ext cx="4629151" cy="45967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9" cy="347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0E975-0B2F-4F79-A2FC-F284CFD40649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50" y="-11113"/>
            <a:ext cx="4400551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56307"/>
            <a:ext cx="2949179" cy="11370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 dirty="0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256306"/>
            <a:ext cx="4629151" cy="460474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dirty="0" smtClean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393344"/>
            <a:ext cx="2949179" cy="347564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 dirty="0" smtClean="0"/>
              <a:t>Kliknij, aby edytować style wzorca tekstu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1DB91-1122-4D39-B83F-47B470E4A0CC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image" Target="../media/image2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image" Target="../media/image27.jpe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image" Target="../media/image30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image" Target="../media/image33.jpe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1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1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7071C2-305B-4462-9203-39719E4D27A9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964" r:id="rId12"/>
  </p:sldLayoutIdLst>
  <p:transition spd="slow">
    <p:pull dir="d"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1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1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0E3D227-65F5-41D6-9FF0-CB91992D9D0E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ransition spd="slow">
    <p:pull dir="d"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1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1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983C021-3010-4D38-B0AE-05F7B41075F7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transition spd="slow">
    <p:pull dir="d"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1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1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28F23A-CBF3-4888-95E0-3BE0338B7A44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ransition spd="slow">
    <p:pull dir="d"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1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1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186C02-8285-4183-8CE5-567C165FE023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  <p:sldLayoutId id="2147484016" r:id="rId12"/>
  </p:sldLayoutIdLst>
  <p:transition spd="slow">
    <p:pull dir="d"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1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1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58C33E-ADAB-48A0-8B9B-17F117630432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</p:sldLayoutIdLst>
  <p:transition spd="slow">
    <p:pull dir="d"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1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1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765B23-C968-43EA-AA3A-412F9C20CECC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  <p:sldLayoutId id="2147483952" r:id="rId12"/>
  </p:sldLayoutIdLst>
  <p:transition spd="slow">
    <p:pull dir="d"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1" y="958850"/>
            <a:ext cx="78867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  <a:endParaRPr lang="en-US" smtClean="0"/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1" y="2463800"/>
            <a:ext cx="7886700" cy="371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F9AE73-FA79-43E8-8745-CD970851BBAC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1" r:id="rId9"/>
    <p:sldLayoutId id="2147483962" r:id="rId10"/>
    <p:sldLayoutId id="2147483963" r:id="rId11"/>
  </p:sldLayoutIdLst>
  <p:transition spd="slow">
    <p:pull dir="d"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3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Relationship Id="rId6" Type="http://schemas.openxmlformats.org/officeDocument/2006/relationships/hyperlink" Target="https://www.sowa.efs.gov.pl/" TargetMode="External"/><Relationship Id="rId5" Type="http://schemas.openxmlformats.org/officeDocument/2006/relationships/image" Target="../media/image38.jpeg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8.xml"/><Relationship Id="rId6" Type="http://schemas.openxmlformats.org/officeDocument/2006/relationships/hyperlink" Target="http://wupdolnoslaski.praca.gov.pl/web/power-dwup" TargetMode="External"/><Relationship Id="rId5" Type="http://schemas.openxmlformats.org/officeDocument/2006/relationships/image" Target="../media/image38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3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38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40.jpe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8.jpeg"/><Relationship Id="rId9" Type="http://schemas.microsoft.com/office/2007/relationships/diagramDrawing" Target="../diagrams/drawing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38.jpeg"/><Relationship Id="rId4" Type="http://schemas.openxmlformats.org/officeDocument/2006/relationships/image" Target="../media/image40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40.jpe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38.jpeg"/><Relationship Id="rId9" Type="http://schemas.microsoft.com/office/2007/relationships/diagramDrawing" Target="../diagrams/drawing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40.jpeg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38.jpeg"/><Relationship Id="rId9" Type="http://schemas.microsoft.com/office/2007/relationships/diagramDrawing" Target="../diagrams/drawing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Relationship Id="rId6" Type="http://schemas.openxmlformats.org/officeDocument/2006/relationships/hyperlink" Target="http://wupdolnoslaski.praca.gov.pl/web/power-dwup" TargetMode="External"/><Relationship Id="rId5" Type="http://schemas.openxmlformats.org/officeDocument/2006/relationships/image" Target="../media/image38.jpeg"/><Relationship Id="rId4" Type="http://schemas.openxmlformats.org/officeDocument/2006/relationships/image" Target="../media/image40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41.png"/><Relationship Id="rId4" Type="http://schemas.openxmlformats.org/officeDocument/2006/relationships/image" Target="../media/image3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42.png"/><Relationship Id="rId4" Type="http://schemas.openxmlformats.org/officeDocument/2006/relationships/image" Target="../media/image38.jpe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4.xml"/><Relationship Id="rId3" Type="http://schemas.openxmlformats.org/officeDocument/2006/relationships/image" Target="../media/image40.jpeg"/><Relationship Id="rId7" Type="http://schemas.openxmlformats.org/officeDocument/2006/relationships/diagramQuickStyle" Target="../diagrams/quickStyle4.xm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6" Type="http://schemas.openxmlformats.org/officeDocument/2006/relationships/diagramLayout" Target="../diagrams/layout4.xml"/><Relationship Id="rId5" Type="http://schemas.openxmlformats.org/officeDocument/2006/relationships/diagramData" Target="../diagrams/data4.xml"/><Relationship Id="rId4" Type="http://schemas.openxmlformats.org/officeDocument/2006/relationships/image" Target="../media/image38.jpeg"/><Relationship Id="rId9" Type="http://schemas.microsoft.com/office/2007/relationships/diagramDrawing" Target="../diagrams/drawing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3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4294967295"/>
          </p:nvPr>
        </p:nvSpPr>
        <p:spPr>
          <a:xfrm>
            <a:off x="2368550" y="6216650"/>
            <a:ext cx="6775450" cy="641350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pl-PL" sz="1200" b="1" i="1" dirty="0" smtClean="0">
                <a:solidFill>
                  <a:schemeClr val="bg1"/>
                </a:solidFill>
              </a:rPr>
              <a:t/>
            </a:r>
            <a:br>
              <a:rPr lang="pl-PL" sz="1200" b="1" i="1" dirty="0" smtClean="0">
                <a:solidFill>
                  <a:schemeClr val="bg1"/>
                </a:solidFill>
              </a:rPr>
            </a:br>
            <a:endParaRPr lang="pl-PL" sz="1050" b="1" i="1" dirty="0">
              <a:solidFill>
                <a:schemeClr val="bg1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330200" y="311150"/>
            <a:ext cx="4235450" cy="5524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grpSp>
        <p:nvGrpSpPr>
          <p:cNvPr id="2" name="Grupa 11"/>
          <p:cNvGrpSpPr/>
          <p:nvPr/>
        </p:nvGrpSpPr>
        <p:grpSpPr>
          <a:xfrm>
            <a:off x="99659" y="103188"/>
            <a:ext cx="4765900" cy="849312"/>
            <a:chOff x="5027260" y="128588"/>
            <a:chExt cx="3794906" cy="676275"/>
          </a:xfrm>
        </p:grpSpPr>
        <p:pic>
          <p:nvPicPr>
            <p:cNvPr id="13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4" name="Obraz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15" name="Obraz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9" name="Prostokąt 8"/>
          <p:cNvSpPr/>
          <p:nvPr/>
        </p:nvSpPr>
        <p:spPr>
          <a:xfrm>
            <a:off x="1203960" y="5029200"/>
            <a:ext cx="7360920" cy="533400"/>
          </a:xfrm>
          <a:prstGeom prst="rect">
            <a:avLst/>
          </a:prstGeom>
          <a:solidFill>
            <a:srgbClr val="DB5F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1378" name="Symbol zastępczy zawartości 1"/>
          <p:cNvSpPr>
            <a:spLocks noGrp="1"/>
          </p:cNvSpPr>
          <p:nvPr>
            <p:ph idx="1"/>
          </p:nvPr>
        </p:nvSpPr>
        <p:spPr>
          <a:xfrm>
            <a:off x="0" y="3774832"/>
            <a:ext cx="9144000" cy="3083168"/>
          </a:xfrm>
          <a:gradFill flip="none" rotWithShape="1">
            <a:gsLst>
              <a:gs pos="39000">
                <a:schemeClr val="accent2">
                  <a:lumMod val="75000"/>
                </a:schemeClr>
              </a:gs>
              <a:gs pos="100000">
                <a:schemeClr val="accent2">
                  <a:lumMod val="40000"/>
                  <a:lumOff val="60000"/>
                  <a:alpha val="93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  <a:alpha val="9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  <a:alpha val="9000"/>
                </a:schemeClr>
              </a:gs>
              <a:gs pos="20000">
                <a:schemeClr val="accent2">
                  <a:lumMod val="60000"/>
                  <a:lumOff val="40000"/>
                  <a:alpha val="3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bg1"/>
            </a:solidFill>
          </a:ln>
          <a:effectLst>
            <a:softEdge rad="12700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pPr algn="ctr">
              <a:lnSpc>
                <a:spcPct val="170000"/>
              </a:lnSpc>
            </a:pPr>
            <a:endParaRPr lang="pl-PL" sz="4500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  <a:p>
            <a:pPr algn="ctr">
              <a:lnSpc>
                <a:spcPct val="170000"/>
              </a:lnSpc>
            </a:pPr>
            <a:endParaRPr lang="pl-PL" sz="45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  <a:p>
            <a:pPr algn="ctr"/>
            <a:r>
              <a:rPr lang="pl-PL" sz="11200" b="1" dirty="0" smtClean="0">
                <a:solidFill>
                  <a:srgbClr val="101C32"/>
                </a:solidFill>
              </a:rPr>
              <a:t>Spotkanie informacyjne</a:t>
            </a:r>
          </a:p>
          <a:p>
            <a:pPr algn="ctr"/>
            <a:r>
              <a:rPr lang="pl-PL" sz="9600" b="1" dirty="0" smtClean="0">
                <a:solidFill>
                  <a:srgbClr val="101C32"/>
                </a:solidFill>
              </a:rPr>
              <a:t>dla Beneficjentów realizujących projekty konkursowe </a:t>
            </a:r>
          </a:p>
          <a:p>
            <a:pPr lvl="0" algn="l">
              <a:defRPr/>
            </a:pPr>
            <a:r>
              <a:rPr lang="pl-PL" sz="7200" b="1" dirty="0" smtClean="0">
                <a:solidFill>
                  <a:srgbClr val="13223D"/>
                </a:solidFill>
                <a:latin typeface="Century Schoolbook" pitchFamily="18" charset="0"/>
              </a:rPr>
              <a:t/>
            </a:r>
            <a:br>
              <a:rPr lang="pl-PL" sz="7200" b="1" dirty="0" smtClean="0">
                <a:solidFill>
                  <a:srgbClr val="13223D"/>
                </a:solidFill>
                <a:latin typeface="Century Schoolbook" pitchFamily="18" charset="0"/>
              </a:rPr>
            </a:br>
            <a:r>
              <a:rPr lang="pl-PL" sz="7200" b="1" dirty="0" smtClean="0">
                <a:solidFill>
                  <a:srgbClr val="13223D"/>
                </a:solidFill>
                <a:latin typeface="Century Schoolbook" pitchFamily="18" charset="0"/>
              </a:rPr>
              <a:t>  </a:t>
            </a:r>
            <a:r>
              <a:rPr lang="pl-PL" sz="7200" i="1" u="sng" dirty="0" smtClean="0">
                <a:solidFill>
                  <a:srgbClr val="13223D"/>
                </a:solidFill>
              </a:rPr>
              <a:t>Działanie 1.2 Wsparcie osób młodych pozostających bez pracy na regionalnym rynku pracy</a:t>
            </a:r>
          </a:p>
          <a:p>
            <a:pPr lvl="0" algn="l">
              <a:defRPr/>
            </a:pPr>
            <a:r>
              <a:rPr lang="pl-PL" sz="7200" i="1" dirty="0" smtClean="0">
                <a:solidFill>
                  <a:srgbClr val="13223D"/>
                </a:solidFill>
              </a:rPr>
              <a:t>   </a:t>
            </a:r>
            <a:r>
              <a:rPr lang="pl-PL" sz="7200" i="1" u="sng" dirty="0" smtClean="0">
                <a:solidFill>
                  <a:srgbClr val="13223D"/>
                </a:solidFill>
              </a:rPr>
              <a:t>Poddziałanie 1.2.2 Wsparcie udzielane w Inicjatywy na rzecz zatrudnienia ludzi młodych </a:t>
            </a:r>
            <a:endParaRPr lang="pl-PL" sz="7200" b="1" i="1" u="sng" dirty="0" smtClean="0">
              <a:solidFill>
                <a:srgbClr val="13223D"/>
              </a:solidFill>
            </a:endParaRPr>
          </a:p>
          <a:p>
            <a:pPr lvl="0" algn="l">
              <a:defRPr/>
            </a:pPr>
            <a:endParaRPr lang="pl-PL" altLang="pl-PL" sz="7200" b="1" i="1" u="sng" dirty="0" smtClean="0">
              <a:solidFill>
                <a:srgbClr val="13223D"/>
              </a:solidFill>
            </a:endParaRPr>
          </a:p>
          <a:p>
            <a:pPr marL="6188075" lvl="0" algn="l">
              <a:defRPr/>
            </a:pPr>
            <a:r>
              <a:rPr lang="pl-PL" altLang="pl-PL" sz="7200" b="1" i="1" dirty="0" smtClean="0">
                <a:solidFill>
                  <a:srgbClr val="13223D"/>
                </a:solidFill>
              </a:rPr>
              <a:t>Wrocław, 21 marca 2016 r.</a:t>
            </a:r>
          </a:p>
          <a:p>
            <a:pPr algn="ctr"/>
            <a:endParaRPr lang="pl-PL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  <a:p>
            <a:pPr algn="ctr"/>
            <a:r>
              <a:rPr lang="pl-PL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/>
            </a:r>
            <a:br>
              <a:rPr lang="pl-PL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</a:br>
            <a:endParaRPr lang="pl-PL" sz="4400" b="1" i="1" dirty="0" smtClean="0">
              <a:solidFill>
                <a:schemeClr val="tx1"/>
              </a:solidFill>
              <a:latin typeface="Century Schoolbook" pitchFamily="18" charset="0"/>
            </a:endParaRPr>
          </a:p>
          <a:p>
            <a:pPr algn="ctr"/>
            <a:endParaRPr lang="pl-PL" sz="3800" b="1" i="1" dirty="0" smtClean="0">
              <a:solidFill>
                <a:schemeClr val="tx1"/>
              </a:solidFill>
              <a:latin typeface="Century Schoolbook" pitchFamily="18" charset="0"/>
            </a:endParaRPr>
          </a:p>
          <a:p>
            <a:pPr algn="ctr"/>
            <a:endParaRPr lang="pl-PL" sz="3800" b="1" i="1" dirty="0" smtClean="0">
              <a:solidFill>
                <a:schemeClr val="tx1"/>
              </a:solidFill>
              <a:latin typeface="Century Schoolbook" pitchFamily="18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</a:pPr>
            <a:endParaRPr lang="pl-PL" sz="3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8" name="Tytuł 12"/>
          <p:cNvSpPr txBox="1">
            <a:spLocks/>
          </p:cNvSpPr>
          <p:nvPr/>
        </p:nvSpPr>
        <p:spPr bwMode="auto">
          <a:xfrm>
            <a:off x="707898" y="1188757"/>
            <a:ext cx="7886700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>
              <a:lnSpc>
                <a:spcPct val="9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UMOWA O DOFINANSOWANIE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133661" y="2566311"/>
            <a:ext cx="6933707" cy="3327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 algn="just" eaLnBrk="1" hangingPunct="1">
              <a:buFont typeface="Wingdings" panose="05000000000000000000" pitchFamily="2" charset="2"/>
              <a:buChar char="ü"/>
            </a:pP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Sprawozdawczość, wnioski o płatność</a:t>
            </a:r>
            <a:endParaRPr lang="pl-PL" altLang="pl-PL" sz="1600" u="sng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 algn="just"/>
            <a:endParaRPr lang="pl-PL" sz="1600" dirty="0" smtClean="0"/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IP dokonuje weryfikacji pierwszego wniosku o płatność w terminie do 5 dni roboczych od dnia jego otrzymania. </a:t>
            </a:r>
          </a:p>
          <a:p>
            <a:pPr algn="just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IP dokonuje weryfikacji pierwszej wersji drugiego i kolejnych wniosków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o płatność w terminie 20 dni roboczych od dnia jej otrzymania, a kolejnych jego wersji w terminie do 15 dni roboczych od dnia ich otrzymania.</a:t>
            </a:r>
          </a:p>
          <a:p>
            <a:pPr algn="just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przypadku gdy weryfikacja obejmuje także inne dokumenty niż rachunki i faktury wraz z dowodami zapłaty, odpowiednio w terminie 25 i 20 dni roboczych. </a:t>
            </a:r>
          </a:p>
          <a:p>
            <a:pPr algn="just"/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8" name="Tytuł 12"/>
          <p:cNvSpPr txBox="1">
            <a:spLocks/>
          </p:cNvSpPr>
          <p:nvPr/>
        </p:nvSpPr>
        <p:spPr bwMode="auto">
          <a:xfrm>
            <a:off x="707898" y="1188757"/>
            <a:ext cx="7886700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>
              <a:lnSpc>
                <a:spcPct val="9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UMOWA O DOFINANSOWANIE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045169" y="2306649"/>
            <a:ext cx="7154934" cy="3327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Harmonogram płatności:</a:t>
            </a:r>
          </a:p>
          <a:p>
            <a:pPr lvl="0" algn="just">
              <a:buFont typeface="Wingdings" pitchFamily="2" charset="2"/>
              <a:buChar char="Ø"/>
            </a:pPr>
            <a:endParaRPr lang="pl-PL" sz="1600" dirty="0" smtClean="0"/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Harmonogram płatności może podlegać aktualizacji (§ 8 umowy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o dofinansowanie projektu).</a:t>
            </a:r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Aktualizacja jest skuteczna, pod warunkiem akceptacji przez IP i nie wymaga  formy aneksu do umowy. IP akceptuje lub odrzuca zmianę harmonogramu płatności w SL2014 w terminie 10 dni roboczych od jej otrzymania. </a:t>
            </a:r>
          </a:p>
          <a:p>
            <a:pPr lvl="0" algn="just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Aby  aktualizacja harmonogramu płatności została uznana za skuteczną od początku następnego okresu rozliczeniowego, powinna zostać przekazana do Instytucji Pośredniczącej przed końcem poprzedzającego go okresu rozliczeniowego (§ 11 Umowy o dofinansowanie projektu). 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8" name="Tytuł 12"/>
          <p:cNvSpPr txBox="1">
            <a:spLocks/>
          </p:cNvSpPr>
          <p:nvPr/>
        </p:nvSpPr>
        <p:spPr bwMode="auto">
          <a:xfrm>
            <a:off x="707898" y="1188757"/>
            <a:ext cx="7886700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>
              <a:lnSpc>
                <a:spcPct val="9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UMOWA O DOFINANSOWANIE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015673" y="1937939"/>
            <a:ext cx="7272920" cy="4197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pl-PL" sz="1600" b="1" u="sng" dirty="0" smtClean="0">
                <a:solidFill>
                  <a:schemeClr val="accent5">
                    <a:lumMod val="50000"/>
                  </a:schemeClr>
                </a:solidFill>
              </a:rPr>
              <a:t>OCHRONA DANYCH OSOBOWYCH</a:t>
            </a:r>
          </a:p>
          <a:p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Zapisy § 21 Umowy o dofinansowanie nakładają obowiązki z zakresu ochrony danych osobowych leżące zarówno po stronie IP, Uczestnika, jak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i Beneficjenta. </a:t>
            </a:r>
          </a:p>
          <a:p>
            <a:pPr algn="just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b="1" u="sng" dirty="0" smtClean="0">
                <a:solidFill>
                  <a:schemeClr val="accent5">
                    <a:lumMod val="50000"/>
                  </a:schemeClr>
                </a:solidFill>
              </a:rPr>
              <a:t>Po stronie IP: </a:t>
            </a:r>
          </a:p>
          <a:p>
            <a:pPr algn="just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Powierzenie Beneficjentowi przetwarzania danych osobowych. </a:t>
            </a:r>
          </a:p>
          <a:p>
            <a:pPr algn="just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b="1" u="sng" dirty="0" smtClean="0">
                <a:solidFill>
                  <a:schemeClr val="accent5">
                    <a:lumMod val="50000"/>
                  </a:schemeClr>
                </a:solidFill>
              </a:rPr>
              <a:t>Po stronie Uczestnika: </a:t>
            </a:r>
          </a:p>
          <a:p>
            <a:pPr algn="just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Złożenie oświadczenia, którego wzór stanowi zał. nr 7 do umowy. Oświadczenie przechowuje Beneficjent w siedzibie. </a:t>
            </a:r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8" name="Tytuł 12"/>
          <p:cNvSpPr txBox="1">
            <a:spLocks/>
          </p:cNvSpPr>
          <p:nvPr/>
        </p:nvSpPr>
        <p:spPr bwMode="auto">
          <a:xfrm>
            <a:off x="707898" y="1188757"/>
            <a:ext cx="7886700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>
              <a:lnSpc>
                <a:spcPct val="9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UMOWA O DOFINANSOWANIE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897686" y="1873046"/>
            <a:ext cx="7546848" cy="4748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pl-PL" sz="1600" b="1" u="sng" dirty="0" smtClean="0">
                <a:solidFill>
                  <a:schemeClr val="accent5">
                    <a:lumMod val="50000"/>
                  </a:schemeClr>
                </a:solidFill>
              </a:rPr>
              <a:t>OCHRONA DANYCH OSOBOWYCH</a:t>
            </a:r>
          </a:p>
          <a:p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FontTx/>
              <a:buNone/>
              <a:defRPr/>
            </a:pPr>
            <a:r>
              <a:rPr lang="pl-PL" sz="1600" b="1" u="sng" dirty="0" smtClean="0">
                <a:solidFill>
                  <a:schemeClr val="accent5">
                    <a:lumMod val="50000"/>
                  </a:schemeClr>
                </a:solidFill>
              </a:rPr>
              <a:t>Po stronie Beneficjenta:</a:t>
            </a:r>
          </a:p>
          <a:p>
            <a:pPr marL="0" indent="0">
              <a:buFontTx/>
              <a:buNone/>
              <a:defRPr/>
            </a:pP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1700" dirty="0" smtClean="0">
                <a:solidFill>
                  <a:schemeClr val="accent5">
                    <a:lumMod val="50000"/>
                  </a:schemeClr>
                </a:solidFill>
              </a:rPr>
              <a:t>Przetwarzanie danych osobowych (wsparcie, realizacja projektu, monitoring, kontrola, sprawozdawczość, działania informacyjno-promocyjne) wyłącznie</a:t>
            </a:r>
            <a:br>
              <a:rPr lang="pl-PL" sz="17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700" dirty="0" smtClean="0">
                <a:solidFill>
                  <a:schemeClr val="accent5">
                    <a:lumMod val="50000"/>
                  </a:schemeClr>
                </a:solidFill>
              </a:rPr>
              <a:t>w  zakresie określonym w zał. nr 5 do umowy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1700" dirty="0" smtClean="0">
                <a:solidFill>
                  <a:schemeClr val="accent5">
                    <a:lumMod val="50000"/>
                  </a:schemeClr>
                </a:solidFill>
              </a:rPr>
              <a:t>Przestrzeganie zasad w sprawie dokumentacji przetwarzania danych osobowych oraz warunków technicznych i organizacyjnych, jakim powinny odpowiadać urządzenia i systemy informatyczne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1700" dirty="0" smtClean="0">
                <a:solidFill>
                  <a:schemeClr val="accent5">
                    <a:lumMod val="50000"/>
                  </a:schemeClr>
                </a:solidFill>
              </a:rPr>
              <a:t>Przetwarzanie danych w systemie informatycznym SOWA i SL2014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1700" dirty="0" smtClean="0">
                <a:solidFill>
                  <a:schemeClr val="accent5">
                    <a:lumMod val="50000"/>
                  </a:schemeClr>
                </a:solidFill>
              </a:rPr>
              <a:t>Powierzanie przetwarzania danych osobowych podmiotom wykonującym zadania związane z udzieleniem wsparcia i realizacją Projektu, kontrolą, monitoringiem i sprawozdawczością, pod warunkiem niewyrażenia sprzeciwu przez IP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1700" dirty="0" smtClean="0">
                <a:solidFill>
                  <a:schemeClr val="accent5">
                    <a:lumMod val="50000"/>
                  </a:schemeClr>
                </a:solidFill>
              </a:rPr>
              <a:t>Beneficjent zawiera z każdym podmiotem umowę powierzenia przetwarzania danych osobowych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1700" dirty="0" smtClean="0">
                <a:solidFill>
                  <a:schemeClr val="accent5">
                    <a:lumMod val="50000"/>
                  </a:schemeClr>
                </a:solidFill>
              </a:rPr>
              <a:t>Podjęcie środków zabezpieczających zbiór danych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1700" dirty="0" smtClean="0">
                <a:solidFill>
                  <a:schemeClr val="accent5">
                    <a:lumMod val="50000"/>
                  </a:schemeClr>
                </a:solidFill>
              </a:rPr>
              <a:t>Dopuszczenie do przetwarzania danych osobowych jedynie osób upoważnionych przez Beneficjenta oraz podmiotów, posiadających imienne upoważnienie do przetwarzania danych osobowych</a:t>
            </a:r>
            <a:endParaRPr lang="pl-PL" sz="17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8" name="Tytuł 12"/>
          <p:cNvSpPr txBox="1">
            <a:spLocks/>
          </p:cNvSpPr>
          <p:nvPr/>
        </p:nvSpPr>
        <p:spPr bwMode="auto">
          <a:xfrm>
            <a:off x="707898" y="1188757"/>
            <a:ext cx="7886700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>
              <a:lnSpc>
                <a:spcPct val="9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UMOWA O DOFINANSOWANIE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956680" y="1858298"/>
            <a:ext cx="7361411" cy="4719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pl-PL" sz="1600" b="1" u="sng" dirty="0" smtClean="0">
                <a:solidFill>
                  <a:schemeClr val="accent5">
                    <a:lumMod val="50000"/>
                  </a:schemeClr>
                </a:solidFill>
              </a:rPr>
              <a:t>OCHRONA DANYCH OSOBOWYCH</a:t>
            </a:r>
          </a:p>
          <a:p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FontTx/>
              <a:buNone/>
              <a:defRPr/>
            </a:pPr>
            <a:r>
              <a:rPr lang="pl-PL" sz="1600" b="1" u="sng" dirty="0" smtClean="0">
                <a:solidFill>
                  <a:schemeClr val="accent5">
                    <a:lumMod val="50000"/>
                  </a:schemeClr>
                </a:solidFill>
              </a:rPr>
              <a:t>Po stronie Beneficjenta:</a:t>
            </a:r>
          </a:p>
          <a:p>
            <a:pPr marL="0" indent="0" algn="just">
              <a:buFontTx/>
              <a:buNone/>
              <a:defRPr/>
            </a:pPr>
            <a:endParaRPr lang="pl-PL" dirty="0" smtClean="0">
              <a:solidFill>
                <a:srgbClr val="7030A0"/>
              </a:solidFill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Wydawanie i odwoływanie swoim pracownikom imiennych upoważnień do przetwarzania danych osobowych. Upoważnienia przechowuje Beneficjent w swojej siedzibie; wzór upoważnienia do przetwarzania danych osobowych oraz wzór odwołania upoważnienia do przetwarzania danych osobowych określa  zał. nr 8 i 9 do umowy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Umocowywanie innych podmiotów do wydawania oraz odwoływania ich pracownikom upoważnień do przetwarzania danych osobowych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Prowadzenie ewidencji pracowników upoważnionych do przetwarzania danych osobowych w związku z wykonywaniem umowy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Niezwłoczne informowanie IP o:</a:t>
            </a:r>
          </a:p>
          <a:p>
            <a:pPr marL="803275" indent="-180975" algn="just">
              <a:buFont typeface="Courier New" pitchFamily="49" charset="0"/>
              <a:buChar char="o"/>
              <a:defRPr/>
            </a:pP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wszelkich przypadkach naruszenia tajemnicy danych osobowych lub o ich niewłaściwym użyciu</a:t>
            </a:r>
          </a:p>
          <a:p>
            <a:pPr marL="803275" indent="-180975" algn="just">
              <a:buFont typeface="Courier New" pitchFamily="49" charset="0"/>
              <a:buChar char="o"/>
              <a:defRPr/>
            </a:pP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wszelkich czynnościach z własnym udziałem w sprawach dotyczących ochrony danych osobowych </a:t>
            </a:r>
            <a:r>
              <a:rPr lang="pl-PL" dirty="0" err="1" smtClean="0">
                <a:solidFill>
                  <a:schemeClr val="accent5">
                    <a:lumMod val="50000"/>
                  </a:schemeClr>
                </a:solidFill>
              </a:rPr>
              <a:t>prow</a:t>
            </a: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pl-PL" smtClean="0">
                <a:solidFill>
                  <a:schemeClr val="accent5">
                    <a:lumMod val="50000"/>
                  </a:schemeClr>
                </a:solidFill>
              </a:rPr>
              <a:t>przed </a:t>
            </a: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GIODO, policją, sądem</a:t>
            </a:r>
            <a:r>
              <a:rPr lang="pl-PL" smtClean="0">
                <a:solidFill>
                  <a:schemeClr val="accent5">
                    <a:lumMod val="50000"/>
                  </a:schemeClr>
                </a:solidFill>
              </a:rPr>
              <a:t>, urzędami</a:t>
            </a:r>
            <a:endParaRPr lang="pl-PL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803275" indent="-180975" algn="just">
              <a:buFont typeface="Courier New" pitchFamily="49" charset="0"/>
              <a:buChar char="o"/>
              <a:defRPr/>
            </a:pP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wynikach kontroli prowadzonych przez podmioty uprawnione w zakresie przetwarzania danych osobowych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Udzielanie IP na każde żądanie, informacji na temat przetwarzania danych osobowych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Umożliwienie dokonania kontroli, w tym również niezapowiedzianej (w przypadku powzięcia przez IP lub IZ wiadomości o rażącym naruszeniu przez Beneficjenta zobowiązań z zakresu ochrony danych osobowych).</a:t>
            </a:r>
            <a:endParaRPr lang="pl-PL" altLang="pl-PL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2" name="pole tekstowe 1"/>
          <p:cNvSpPr txBox="1"/>
          <p:nvPr/>
        </p:nvSpPr>
        <p:spPr>
          <a:xfrm>
            <a:off x="609600" y="2329544"/>
            <a:ext cx="799011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> </a:t>
            </a:r>
          </a:p>
          <a:p>
            <a:endParaRPr lang="pl-PL" dirty="0"/>
          </a:p>
        </p:txBody>
      </p:sp>
      <p:sp>
        <p:nvSpPr>
          <p:cNvPr id="157698" name="Rectangle 2"/>
          <p:cNvSpPr>
            <a:spLocks noChangeArrowheads="1"/>
          </p:cNvSpPr>
          <p:nvPr/>
        </p:nvSpPr>
        <p:spPr bwMode="auto">
          <a:xfrm>
            <a:off x="1028526" y="1881419"/>
            <a:ext cx="7362335" cy="4570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just" defTabSz="914400" latinLnBrk="0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pl-PL" sz="1600" b="1" u="sng" dirty="0" smtClean="0">
                <a:solidFill>
                  <a:schemeClr val="accent5">
                    <a:lumMod val="50000"/>
                  </a:schemeClr>
                </a:solidFill>
              </a:rPr>
              <a:t>Dokonywanie zmian w projekcie</a:t>
            </a:r>
          </a:p>
          <a:p>
            <a:pPr lvl="0" algn="just">
              <a:spcBef>
                <a:spcPts val="600"/>
              </a:spcBef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Beneficjent może dokonywać zmian w Projekcie pod warunkiem:</a:t>
            </a:r>
          </a:p>
          <a:p>
            <a:pPr marL="354013" indent="-85725" algn="just">
              <a:spcBef>
                <a:spcPts val="600"/>
              </a:spcBef>
              <a:buFont typeface="Arial" pitchFamily="34" charset="0"/>
              <a:buChar char="•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zgłoszenia zmian IP w SL2014  oraz SOWA nie później niż na 1 miesiąc przed planowanym zakończeniem realizacji projektu.</a:t>
            </a:r>
          </a:p>
          <a:p>
            <a:pPr marL="354013" indent="-85725" algn="just">
              <a:spcBef>
                <a:spcPts val="600"/>
              </a:spcBef>
              <a:buFont typeface="Arial" pitchFamily="34" charset="0"/>
              <a:buChar char="•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uzyskania pisemnej akceptacji IP PO WER, z zastrzeżeniem ust. 2 i 3 § 24 umowy o dofinansowanie projektu. </a:t>
            </a:r>
          </a:p>
          <a:p>
            <a:pPr marL="354013" indent="-85725" algn="just">
              <a:spcBef>
                <a:spcPts val="600"/>
              </a:spcBef>
              <a:buFont typeface="Arial" pitchFamily="34" charset="0"/>
              <a:buChar char="•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przekazania zaktualizowanego wniosku o dofinansowanie poprzez system SOWA oraz w wersji papierowej pocztą tradycyjną.</a:t>
            </a:r>
          </a:p>
          <a:p>
            <a:pPr algn="just">
              <a:spcBef>
                <a:spcPts val="600"/>
              </a:spcBef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Akceptacja zmian dokonywana jest w systemie SL2014 oraz SOWA w terminie 15 dni roboczych i nie wymaga formy aneksu do zawartej umowy.</a:t>
            </a:r>
          </a:p>
          <a:p>
            <a:pPr>
              <a:spcBef>
                <a:spcPts val="600"/>
              </a:spcBef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IP </a:t>
            </a:r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zaleca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każdorazowe informowanie IP PO WER o zamiarze wprowadzenia zmian do projektu, w tym do budżetu projektu na formularzu wprowadzania zmian (wzór formularza zostanie udostępniony), co znacznie uprości system monitorowania zmian w projekcie. </a:t>
            </a:r>
          </a:p>
          <a:p>
            <a:pPr algn="just">
              <a:spcBef>
                <a:spcPts val="600"/>
              </a:spcBef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Wyszczególnione w formularzu zmiany powinny być każdorazowo gruntownie uzasadnione.</a:t>
            </a:r>
          </a:p>
        </p:txBody>
      </p:sp>
      <p:sp>
        <p:nvSpPr>
          <p:cNvPr id="10" name="Tytuł 12"/>
          <p:cNvSpPr txBox="1">
            <a:spLocks/>
          </p:cNvSpPr>
          <p:nvPr/>
        </p:nvSpPr>
        <p:spPr bwMode="auto">
          <a:xfrm>
            <a:off x="720090" y="1115605"/>
            <a:ext cx="7886700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>
              <a:lnSpc>
                <a:spcPct val="9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UMOWA O DOFINANSOWANIE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2" name="pole tekstowe 1"/>
          <p:cNvSpPr txBox="1"/>
          <p:nvPr/>
        </p:nvSpPr>
        <p:spPr>
          <a:xfrm>
            <a:off x="609600" y="2329544"/>
            <a:ext cx="799011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> </a:t>
            </a:r>
          </a:p>
          <a:p>
            <a:endParaRPr lang="pl-PL" dirty="0"/>
          </a:p>
        </p:txBody>
      </p:sp>
      <p:sp>
        <p:nvSpPr>
          <p:cNvPr id="157698" name="Rectangle 2"/>
          <p:cNvSpPr>
            <a:spLocks noChangeArrowheads="1"/>
          </p:cNvSpPr>
          <p:nvPr/>
        </p:nvSpPr>
        <p:spPr bwMode="auto">
          <a:xfrm>
            <a:off x="979758" y="2300904"/>
            <a:ext cx="7362335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just" defTabSz="914400" latinLnBrk="0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Dokonywanie zmian w projekcie</a:t>
            </a:r>
          </a:p>
          <a:p>
            <a:pPr marL="285750" marR="0" lvl="0" indent="-285750" algn="just" defTabSz="914400" latinLnBrk="0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</a:pP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IP może wyrazić sprzeciw w stosunku do każdej zgłoszonej zmiany. </a:t>
            </a:r>
          </a:p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IP akceptuje jedynie </a:t>
            </a: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zmiany uzasadnione i niezbędne dla prawidłowej realizacji projektu.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IP rozważy zasadność wprowadzenia zmiany, biorąc pod uwagę przesłanki, które miały wpływ na wybór projektu do realizacji, jak również rozważy wpływ zmiany na rezultaty projektu. </a:t>
            </a:r>
          </a:p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Wszelkie zmiany w projekcie odnoszą się do pierwszej zaakceptowanej wersji wniosku oraz historii zmian.</a:t>
            </a:r>
          </a:p>
          <a:p>
            <a:pPr lvl="0" algn="just">
              <a:spcBef>
                <a:spcPts val="600"/>
              </a:spcBef>
              <a:spcAft>
                <a:spcPts val="0"/>
              </a:spcAft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Niedopuszczalne są zmiany, których rezultatem byłoby nieprzyznanie projektowi dofinansowania, gdyby projekt w zmienionej postaci podlegał ocenie w procedurze wyboru projektu.</a:t>
            </a:r>
          </a:p>
          <a:p>
            <a:pPr marL="285750" marR="0" lvl="0" indent="-285750" algn="just" defTabSz="914400" latinLnBrk="0">
              <a:lnSpc>
                <a:spcPct val="100000"/>
              </a:lnSpc>
              <a:buClrTx/>
              <a:buSzTx/>
              <a:tabLst>
                <a:tab pos="457200" algn="l"/>
              </a:tabLst>
            </a:pPr>
            <a:endParaRPr lang="pl-PL" sz="1600" u="sng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Tytuł 12"/>
          <p:cNvSpPr txBox="1">
            <a:spLocks/>
          </p:cNvSpPr>
          <p:nvPr/>
        </p:nvSpPr>
        <p:spPr bwMode="auto">
          <a:xfrm>
            <a:off x="720090" y="1115605"/>
            <a:ext cx="7886700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>
              <a:lnSpc>
                <a:spcPct val="9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UMOWA O DOFINANSOWANIE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2" name="pole tekstowe 1"/>
          <p:cNvSpPr txBox="1"/>
          <p:nvPr/>
        </p:nvSpPr>
        <p:spPr>
          <a:xfrm>
            <a:off x="609600" y="2329544"/>
            <a:ext cx="799011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> </a:t>
            </a:r>
          </a:p>
          <a:p>
            <a:endParaRPr lang="pl-PL" dirty="0"/>
          </a:p>
        </p:txBody>
      </p:sp>
      <p:sp>
        <p:nvSpPr>
          <p:cNvPr id="157698" name="Rectangle 2"/>
          <p:cNvSpPr>
            <a:spLocks noChangeArrowheads="1"/>
          </p:cNvSpPr>
          <p:nvPr/>
        </p:nvSpPr>
        <p:spPr bwMode="auto">
          <a:xfrm>
            <a:off x="993612" y="1948611"/>
            <a:ext cx="7362335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just" defTabSz="914400" latinLnBrk="0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ü"/>
              <a:tabLst>
                <a:tab pos="457200" algn="l"/>
              </a:tabLst>
            </a:pP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Zwroty</a:t>
            </a:r>
          </a:p>
          <a:p>
            <a:pPr marL="285750" marR="0" lvl="0" indent="-285750" algn="just" defTabSz="914400" latinLnBrk="0">
              <a:lnSpc>
                <a:spcPct val="100000"/>
              </a:lnSpc>
              <a:buClrTx/>
              <a:buSzTx/>
              <a:tabLst>
                <a:tab pos="457200" algn="l"/>
              </a:tabLst>
            </a:pPr>
            <a:endParaRPr lang="pl-PL" sz="1600" u="sng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lvl="0" indent="-285750" algn="just" eaLnBrk="0" hangingPunct="0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pl-PL" sz="15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Beneficjent zobowiązuje się poinformować IP, na jej prośbę i w terminie przez nią określonym o kwocie przekazanego mu dofinansowania w formie dotacji celowej, która nie zostanie wydatkowana do końca danego roku. Powyższa kwota podlega zwrotowi na rachunek wskazany przez IP w terminie do dnia</a:t>
            </a:r>
            <a:br>
              <a:rPr lang="pl-PL" sz="15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</a:br>
            <a:r>
              <a:rPr lang="pl-PL" sz="15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30 listopada tego roku.</a:t>
            </a:r>
            <a:endParaRPr lang="pl-PL" sz="1500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  <a:p>
            <a:pPr marL="285750" lvl="0" indent="-285750" algn="just" eaLnBrk="0" hangingPunct="0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pl-PL" sz="15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Kwota dotacji celowej niewydatkowana i niezgłoszona zgodnie z ww. zapisem podlega zwrotowi w terminie do dnia 31 grudnia danego roku na rachunek wskazany przez IP.</a:t>
            </a:r>
            <a:endParaRPr lang="pl-PL" sz="1500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  <a:p>
            <a:pPr marL="285750" indent="-285750" algn="just" eaLnBrk="0" hangingPunct="0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pl-PL" sz="15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W przypadku stwierdzenia,  że dofinansowanie jest:</a:t>
            </a:r>
            <a:endParaRPr lang="pl-PL" sz="1500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  <a:p>
            <a:pPr lvl="0" algn="just" eaLnBrk="0" hangingPunct="0">
              <a:tabLst>
                <a:tab pos="457200" algn="l"/>
              </a:tabLst>
            </a:pPr>
            <a:r>
              <a:rPr lang="pl-PL" sz="15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		- wykorzystane niezgodnie z przeznaczeniem,</a:t>
            </a:r>
            <a:endParaRPr lang="pl-PL" sz="1500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  <a:p>
            <a:pPr lvl="0" algn="just" eaLnBrk="0" hangingPunct="0">
              <a:tabLst>
                <a:tab pos="457200" algn="l"/>
              </a:tabLst>
            </a:pPr>
            <a:r>
              <a:rPr lang="pl-PL" sz="15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		- wykorzystane z naruszeniem procedur</a:t>
            </a:r>
            <a:endParaRPr lang="pl-PL" sz="1500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  <a:p>
            <a:pPr lvl="0" algn="just" eaLnBrk="0" hangingPunct="0">
              <a:tabLst>
                <a:tab pos="457200" algn="l"/>
              </a:tabLst>
            </a:pPr>
            <a:r>
              <a:rPr lang="pl-PL" sz="15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		- pobrane nienależnie lub w nadmiernej wysokości </a:t>
            </a:r>
            <a:endParaRPr lang="pl-PL" sz="1500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  <a:p>
            <a:pPr marL="265113" lvl="0" algn="just" eaLnBrk="0" hangingPunct="0">
              <a:tabLst>
                <a:tab pos="265113" algn="l"/>
              </a:tabLst>
            </a:pPr>
            <a:r>
              <a:rPr lang="pl-PL" sz="15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IP wzywa Beneficjenta do zwrotu całości lub części dofinansowania wraz</a:t>
            </a:r>
            <a:br>
              <a:rPr lang="pl-PL" sz="15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</a:br>
            <a:r>
              <a:rPr lang="pl-PL" sz="15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z odsetkami w wysokości określonej jak dla zaległości podatkowych.  </a:t>
            </a:r>
          </a:p>
          <a:p>
            <a:pPr marL="285750" lvl="0" indent="-285750" algn="just" eaLnBrk="0" hangingPunct="0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pl-PL" sz="15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Beneficjent dokonuje również zwrotu na rachunek bankowy wskazany przez IP kwot korekt wydatków kwalifikowalnych.</a:t>
            </a:r>
          </a:p>
        </p:txBody>
      </p:sp>
      <p:sp>
        <p:nvSpPr>
          <p:cNvPr id="10" name="Tytuł 12"/>
          <p:cNvSpPr txBox="1">
            <a:spLocks/>
          </p:cNvSpPr>
          <p:nvPr/>
        </p:nvSpPr>
        <p:spPr bwMode="auto">
          <a:xfrm>
            <a:off x="720090" y="1115605"/>
            <a:ext cx="7886700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>
              <a:lnSpc>
                <a:spcPct val="9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UMOWA O DOFINANSOWANIE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5" name="pole tekstowe 4"/>
          <p:cNvSpPr txBox="1"/>
          <p:nvPr/>
        </p:nvSpPr>
        <p:spPr>
          <a:xfrm>
            <a:off x="966821" y="2744519"/>
            <a:ext cx="754389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SOWA to program przeznaczony do ubiegania się o środki pochodzące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 Europejskiego Funduszu Społecznego w ramach Programu Wiedza Edukacja Rozwój (PO WER) na lata 2014-2020.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Aplikacja służy do przygotowania elektronicznego formularza wniosku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o dofinansowanie projektu, z możliwością złożenia go we właściwej instytucji pośredniczącej zarówno przy aplikowaniu o dofinansowanie jak i w trakcie realizacji projektu (aktualizacja WND).</a:t>
            </a:r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Umożliwia komunikację i wymianę informacji.</a:t>
            </a:r>
          </a:p>
          <a:p>
            <a:pPr algn="just"/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Instrukcja użytkownika Systemu Obsługi Wniosków Aplikacyjnych (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SOWA)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ramach Programu Operacyjnego Wiedza Edukacja Rozwój 2014-2020 dla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wnioskodawców/beneficjentów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. </a:t>
            </a:r>
          </a:p>
          <a:p>
            <a:r>
              <a:rPr lang="pl-PL" sz="1600" u="sng" dirty="0">
                <a:hlinkClick r:id="rId6"/>
              </a:rPr>
              <a:t>https://www.sowa.efs.gov.pl</a:t>
            </a:r>
            <a:endParaRPr lang="pl-PL" sz="1600" dirty="0"/>
          </a:p>
          <a:p>
            <a:endParaRPr lang="pl-PL" sz="1600" dirty="0"/>
          </a:p>
        </p:txBody>
      </p:sp>
      <p:sp>
        <p:nvSpPr>
          <p:cNvPr id="10" name="Tytuł 12"/>
          <p:cNvSpPr txBox="1">
            <a:spLocks/>
          </p:cNvSpPr>
          <p:nvPr/>
        </p:nvSpPr>
        <p:spPr bwMode="auto">
          <a:xfrm>
            <a:off x="88487" y="1115605"/>
            <a:ext cx="8937523" cy="46247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>
              <a:lnSpc>
                <a:spcPct val="9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SYSTEMY INFORMATYCZNE WSPIERAJĄCE WDRAŻANIE PO WER 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990598" y="1799304"/>
            <a:ext cx="7489371" cy="4277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System Obsługi Wniosków Aplikacyjnych (SOWA)</a:t>
            </a:r>
          </a:p>
        </p:txBody>
      </p:sp>
    </p:spTree>
    <p:extLst>
      <p:ext uri="{BB962C8B-B14F-4D97-AF65-F5344CB8AC3E}">
        <p14:creationId xmlns="" xmlns:p14="http://schemas.microsoft.com/office/powerpoint/2010/main" val="279855375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5" name="pole tekstowe 4"/>
          <p:cNvSpPr txBox="1"/>
          <p:nvPr/>
        </p:nvSpPr>
        <p:spPr>
          <a:xfrm>
            <a:off x="664570" y="2291900"/>
            <a:ext cx="7949381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 smtClean="0">
                <a:solidFill>
                  <a:schemeClr val="accent1">
                    <a:lumMod val="75000"/>
                  </a:schemeClr>
                </a:solidFill>
              </a:rPr>
              <a:t>SL2014 </a:t>
            </a:r>
            <a:r>
              <a:rPr lang="pl-PL" sz="1600" b="1" dirty="0">
                <a:solidFill>
                  <a:schemeClr val="accent1">
                    <a:lumMod val="75000"/>
                  </a:schemeClr>
                </a:solidFill>
              </a:rPr>
              <a:t>– system do obsługi projektów</a:t>
            </a:r>
            <a:endParaRPr lang="pl-PL" sz="16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wspierający realizację programów operacyjnych realizowanych w ramach Funduszy Europejskich 2014-2020.</a:t>
            </a:r>
          </a:p>
          <a:p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Służy w szczególności do wspierania procesów związanych z:</a:t>
            </a:r>
          </a:p>
          <a:p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1) obsługą projektu od momentu podpisania umowy o dofinansowanie projektu</a:t>
            </a:r>
          </a:p>
          <a:p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2) ewidencjonowaniem danych dotyczących programów operacyjnych;</a:t>
            </a:r>
          </a:p>
          <a:p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3) obsługą procesów związanych z certyfikacją wydatków</a:t>
            </a:r>
          </a:p>
          <a:p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Aplikacja umożliwia wsparcie bieżącego procesu zarządzania, monitorowanie i ocenę programów oraz rozliczanie projektów.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Dzięki systemowi beneficjent może, </a:t>
            </a:r>
            <a:r>
              <a:rPr lang="pl-PL" sz="1600" dirty="0" err="1" smtClean="0">
                <a:solidFill>
                  <a:schemeClr val="accent5">
                    <a:lumMod val="50000"/>
                  </a:schemeClr>
                </a:solidFill>
              </a:rPr>
              <a:t>m.in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składać wnioski o płatność, prowadzić korespondencję z instytucją odpowiedzialną za ich weryfikację czy przekazywać dane niezbędne do monitoringu realizacji projektu.</a:t>
            </a:r>
          </a:p>
          <a:p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Podręcznik </a:t>
            </a:r>
            <a:r>
              <a:rPr lang="pl-PL" sz="1400" dirty="0">
                <a:solidFill>
                  <a:schemeClr val="accent5">
                    <a:lumMod val="50000"/>
                  </a:schemeClr>
                </a:solidFill>
              </a:rPr>
              <a:t>Beneficjenta </a:t>
            </a: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SL2014, Uszczegółowienie Podręcznika Beneficjenta dla PO WER, słownik głównych pojęć oraz testy logiczne dostępne na stronie </a:t>
            </a:r>
            <a:r>
              <a:rPr lang="pl-PL" sz="1400" u="sng" dirty="0" smtClean="0">
                <a:hlinkClick r:id="rId6"/>
              </a:rPr>
              <a:t>http://wupdolnoslaski.praca.gov.pl/web/power-dwup</a:t>
            </a:r>
            <a:endParaRPr lang="pl-PL" sz="1400" u="sng" dirty="0" smtClean="0"/>
          </a:p>
          <a:p>
            <a:endParaRPr lang="pl-PL" sz="1400" u="sng" dirty="0" smtClean="0"/>
          </a:p>
          <a:p>
            <a:endParaRPr lang="pl-PL" sz="1400" u="sng" dirty="0" smtClean="0"/>
          </a:p>
          <a:p>
            <a:endParaRPr lang="pl-PL" sz="1400" u="sng" dirty="0" smtClean="0"/>
          </a:p>
          <a:p>
            <a:endParaRPr lang="pl-PL" sz="1400" dirty="0"/>
          </a:p>
        </p:txBody>
      </p:sp>
      <p:sp>
        <p:nvSpPr>
          <p:cNvPr id="8" name="Tytuł 12"/>
          <p:cNvSpPr txBox="1">
            <a:spLocks/>
          </p:cNvSpPr>
          <p:nvPr/>
        </p:nvSpPr>
        <p:spPr bwMode="auto">
          <a:xfrm>
            <a:off x="88487" y="1115605"/>
            <a:ext cx="8937523" cy="46247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>
              <a:lnSpc>
                <a:spcPct val="9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SYSTEMY INFORMATYCZNE WSPIERAJĄCE WDRAŻANIE PO WER 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1005345" y="1755057"/>
            <a:ext cx="7371739" cy="4277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Centralny System Informatyczny SL2014</a:t>
            </a:r>
          </a:p>
        </p:txBody>
      </p:sp>
    </p:spTree>
    <p:extLst>
      <p:ext uri="{BB962C8B-B14F-4D97-AF65-F5344CB8AC3E}">
        <p14:creationId xmlns="" xmlns:p14="http://schemas.microsoft.com/office/powerpoint/2010/main" val="279855375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2" name="pole tekstowe 1"/>
          <p:cNvSpPr txBox="1"/>
          <p:nvPr/>
        </p:nvSpPr>
        <p:spPr>
          <a:xfrm>
            <a:off x="768096" y="2194561"/>
            <a:ext cx="818213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lvl="2">
              <a:buFont typeface="Wingdings" pitchFamily="2" charset="2"/>
              <a:buChar char="ü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Dokumenty programowe i wybrane wytyczne</a:t>
            </a:r>
          </a:p>
          <a:p>
            <a:pPr marL="0" lvl="2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Umowa o dofinansowanie projektu – najistotniejsze zapisy</a:t>
            </a:r>
          </a:p>
          <a:p>
            <a:pPr>
              <a:buFont typeface="Wingdings" pitchFamily="2" charset="2"/>
              <a:buChar char="ü"/>
            </a:pP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Systemy informatyczne wspierające wdrażanie PO WER</a:t>
            </a:r>
          </a:p>
          <a:p>
            <a:pPr>
              <a:buFont typeface="Wingdings" pitchFamily="2" charset="2"/>
              <a:buChar char="ü"/>
            </a:pP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Monitorowanie uczestników projektu – definicje, wskaźniki</a:t>
            </a:r>
          </a:p>
          <a:p>
            <a:pPr>
              <a:buFont typeface="Wingdings" pitchFamily="2" charset="2"/>
              <a:buChar char="ü"/>
            </a:pP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Kwalifikowalność wydatków</a:t>
            </a:r>
          </a:p>
          <a:p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Obsługa SL2014</a:t>
            </a:r>
          </a:p>
          <a:p>
            <a:endParaRPr lang="pl-PL" sz="1600" dirty="0" smtClean="0"/>
          </a:p>
        </p:txBody>
      </p:sp>
      <p:sp>
        <p:nvSpPr>
          <p:cNvPr id="8" name="Tytuł 12"/>
          <p:cNvSpPr txBox="1">
            <a:spLocks/>
          </p:cNvSpPr>
          <p:nvPr/>
        </p:nvSpPr>
        <p:spPr bwMode="auto">
          <a:xfrm>
            <a:off x="744474" y="1261909"/>
            <a:ext cx="7886700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ZAKRES INFORMACJI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597877" y="3479300"/>
            <a:ext cx="810064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pl-PL" b="1" u="sng" dirty="0" smtClean="0">
              <a:latin typeface="Century Schoolbook" panose="02040604050505020304" pitchFamily="18" charset="0"/>
            </a:endParaRPr>
          </a:p>
          <a:p>
            <a:pPr algn="ctr">
              <a:lnSpc>
                <a:spcPct val="150000"/>
              </a:lnSpc>
            </a:pPr>
            <a:endParaRPr lang="pl-PL" b="1" u="sng" dirty="0" smtClean="0">
              <a:latin typeface="Century Schoolbook" panose="02040604050505020304" pitchFamily="18" charset="0"/>
            </a:endParaRPr>
          </a:p>
          <a:p>
            <a:pPr algn="ctr">
              <a:lnSpc>
                <a:spcPct val="150000"/>
              </a:lnSpc>
            </a:pPr>
            <a:endParaRPr lang="pl-PL" b="1" u="sng" dirty="0" smtClean="0">
              <a:latin typeface="Century Schoolbook" panose="02040604050505020304" pitchFamily="18" charset="0"/>
            </a:endParaRPr>
          </a:p>
          <a:p>
            <a:pPr algn="ctr">
              <a:lnSpc>
                <a:spcPct val="150000"/>
              </a:lnSpc>
            </a:pPr>
            <a:endParaRPr lang="pl-PL" b="1" u="sng" dirty="0" smtClean="0">
              <a:latin typeface="Century Schoolbook" panose="02040604050505020304" pitchFamily="18" charset="0"/>
            </a:endParaRPr>
          </a:p>
          <a:p>
            <a:pPr algn="ctr">
              <a:lnSpc>
                <a:spcPct val="150000"/>
              </a:lnSpc>
            </a:pPr>
            <a:endParaRPr lang="pl-PL" b="1" u="sng" dirty="0" smtClean="0">
              <a:latin typeface="Century Schoolbook" panose="02040604050505020304" pitchFamily="18" charset="0"/>
            </a:endParaRPr>
          </a:p>
          <a:p>
            <a:pPr algn="ctr">
              <a:lnSpc>
                <a:spcPct val="150000"/>
              </a:lnSpc>
            </a:pPr>
            <a:endParaRPr lang="pl-PL" b="1" u="sng" dirty="0" smtClean="0">
              <a:latin typeface="Century Schoolbook" panose="020406040505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pl-PL" dirty="0" smtClean="0">
                <a:latin typeface="Century Schoolbook" panose="02040604050505020304" pitchFamily="18" charset="0"/>
              </a:rPr>
              <a:t>	</a:t>
            </a:r>
          </a:p>
          <a:p>
            <a:pPr algn="ctr">
              <a:lnSpc>
                <a:spcPct val="150000"/>
              </a:lnSpc>
            </a:pPr>
            <a:r>
              <a:rPr lang="pl-PL" dirty="0" smtClean="0">
                <a:latin typeface="Century Schoolbook" panose="02040604050505020304" pitchFamily="18" charset="0"/>
              </a:rPr>
              <a:t>.</a:t>
            </a:r>
            <a:endParaRPr lang="pl-PL" dirty="0">
              <a:latin typeface="Century Schoolbook" panose="02040604050505020304" pitchFamily="18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961" y="128588"/>
            <a:ext cx="1472001" cy="676275"/>
          </a:xfrm>
          <a:prstGeom prst="rect">
            <a:avLst/>
          </a:prstGeom>
        </p:spPr>
      </p:pic>
      <p:pic>
        <p:nvPicPr>
          <p:cNvPr id="13" name="Picture 4" descr="logo_dwu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5378" y="316381"/>
            <a:ext cx="280740" cy="32071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117" y="196322"/>
            <a:ext cx="1803751" cy="540000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996084" y="2964425"/>
            <a:ext cx="736625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/>
              <a:t> </a:t>
            </a:r>
            <a:endParaRPr lang="pl-PL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Osoby młode z obszaru województwa dolnośląskiego, w tym niepełnosprawne, w wieku 15-29 lat bez pracy, które nie uczestniczą w kształceniu i szkoleniu - tzw. młodzież NEET, w tym w szczególności osoby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niezarejestrowane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urzędach pracy, z wyłączeniem grupy określonej w SZOOP dla trybu konkursowego w Działaniu/ Poddziałaniu nr 1.3.1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pPr algn="just"/>
            <a:endParaRPr lang="pl-PL" dirty="0"/>
          </a:p>
        </p:txBody>
      </p:sp>
      <p:sp>
        <p:nvSpPr>
          <p:cNvPr id="8" name="Tytuł 12"/>
          <p:cNvSpPr txBox="1">
            <a:spLocks/>
          </p:cNvSpPr>
          <p:nvPr/>
        </p:nvSpPr>
        <p:spPr bwMode="auto">
          <a:xfrm>
            <a:off x="383458" y="1292585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MONITOROWANIE UCZESTNIKÓW PROJEKTU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1005345" y="2138515"/>
            <a:ext cx="7371739" cy="4277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Uczestnicy projektu</a:t>
            </a:r>
            <a:endParaRPr lang="pl-PL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961" y="128588"/>
            <a:ext cx="1472001" cy="676275"/>
          </a:xfrm>
          <a:prstGeom prst="rect">
            <a:avLst/>
          </a:prstGeom>
        </p:spPr>
      </p:pic>
      <p:pic>
        <p:nvPicPr>
          <p:cNvPr id="8" name="Picture 4" descr="logo_dwu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5378" y="316381"/>
            <a:ext cx="280740" cy="32071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117" y="196322"/>
            <a:ext cx="1803751" cy="540000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857162" y="2418737"/>
            <a:ext cx="7859486" cy="4439263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Zgodnie z definicją </a:t>
            </a:r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osoby z kategorii NEET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przyjętą w PO WER 2014-2020 za osobę z kategorii </a:t>
            </a:r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NEET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uznaje się osobę młodą w wieku 15-29 lat, która spełnia łącznie trzy warunki:</a:t>
            </a:r>
          </a:p>
          <a:p>
            <a:pPr algn="just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nie pracuje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(tj. jest bezrobotna lub bierna zawodowo);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nie kształci się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(tj. nie uczestniczy w kształceniu formalnym w trybie stacjonarnym, rozumianym jako kształcenie w systemie szkolnym na poziomie szkoły podstawowej, gimnazjum, szkół ponadgimnazjalnych, jak również kształcenie na poziomie wyższym w formie studiów wyższych lub doktoranckich realizowanych w trybie dziennym);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nie szkoli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(tj. nie uczestniczy w pozaszkolnych zajęciach mających na celu uzyskanie, uzupełnienie lub doskonalenie umiejętności i kwalifikacji zawodowych lub ogólnych, potrzebnych do wykonywania pracy).</a:t>
            </a:r>
          </a:p>
          <a:p>
            <a:pPr marL="285750" indent="-20638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procesie oceny czy dana osoba się nie szkoli, a co za tym idzie kwalifikuje się do kategorii NEET, należy zweryfikować czy brała ona udział w tego typu formie aktywizacji, finansowanej ze środków publicznych, w okresie ostatnich 4 tygodni). </a:t>
            </a:r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Tytuł 12"/>
          <p:cNvSpPr txBox="1">
            <a:spLocks/>
          </p:cNvSpPr>
          <p:nvPr/>
        </p:nvSpPr>
        <p:spPr bwMode="auto">
          <a:xfrm>
            <a:off x="398207" y="1145101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MONITOROWANIE UCZESTNIKÓW PROJEKTU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1020092" y="1799302"/>
            <a:ext cx="7371739" cy="4277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Uczestnicy projektu</a:t>
            </a:r>
            <a:endParaRPr lang="pl-PL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2819329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961" y="128588"/>
            <a:ext cx="1472001" cy="676275"/>
          </a:xfrm>
          <a:prstGeom prst="rect">
            <a:avLst/>
          </a:prstGeom>
        </p:spPr>
      </p:pic>
      <p:pic>
        <p:nvPicPr>
          <p:cNvPr id="8" name="Picture 4" descr="logo_dwu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5378" y="316381"/>
            <a:ext cx="280740" cy="32071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117" y="196322"/>
            <a:ext cx="1803751" cy="540000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1055563" y="2578861"/>
            <a:ext cx="7195457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Uczestnikami projektu są osoby młode z obszaru województwa dolnośląskiego, w tym niepełnosprawne, w wieku </a:t>
            </a:r>
            <a:r>
              <a:rPr lang="pl-PL" sz="1600" u="sng" dirty="0">
                <a:solidFill>
                  <a:schemeClr val="accent5">
                    <a:lumMod val="50000"/>
                  </a:schemeClr>
                </a:solidFill>
              </a:rPr>
              <a:t>15-29 lat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bez pracy, które nie uczestniczą w kształceniu i szkoleniu – tzw. </a:t>
            </a:r>
            <a:r>
              <a:rPr lang="pl-PL" sz="1600" u="sng" dirty="0">
                <a:solidFill>
                  <a:schemeClr val="accent5">
                    <a:lumMod val="50000"/>
                  </a:schemeClr>
                </a:solidFill>
              </a:rPr>
              <a:t>młodzież </a:t>
            </a: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NEET,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tym w szczególności osoby niezarejestrowane w urzędach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pracy,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wyłączeniem grupy określonej w SZOOP dla trybu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konkursowego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Działaniu 1.3  Poddziałaniu nr 1.3.1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Projekt zapewnia wsparcie indywidualnej i kompleksowej aktywizacji zawodowo-edukacyjnej osób młodych, które ma się opierać na </a:t>
            </a:r>
            <a:r>
              <a:rPr lang="pl-PL" sz="1600" u="sng" dirty="0">
                <a:solidFill>
                  <a:schemeClr val="accent5">
                    <a:lumMod val="50000"/>
                  </a:schemeClr>
                </a:solidFill>
              </a:rPr>
              <a:t>co najmniej trzech elementach indywidualnej i kompleksowej pomocy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 (dwa z nich wskazane w typie projektów jako obligatoryjne, trzeci i kolejne – fakultatywne – wybierane w zależności od potrzeb i możliwości osób, którym udzielane jest wsparcie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).</a:t>
            </a:r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Tytuł 12"/>
          <p:cNvSpPr txBox="1">
            <a:spLocks/>
          </p:cNvSpPr>
          <p:nvPr/>
        </p:nvSpPr>
        <p:spPr bwMode="auto">
          <a:xfrm>
            <a:off x="383458" y="1130357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MONITOROWANIE UCZESTNIKÓW PROJEKTU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975846" y="1887793"/>
            <a:ext cx="7371739" cy="4277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Wybrane kryteria dostępu</a:t>
            </a:r>
          </a:p>
        </p:txBody>
      </p:sp>
    </p:spTree>
    <p:extLst>
      <p:ext uri="{BB962C8B-B14F-4D97-AF65-F5344CB8AC3E}">
        <p14:creationId xmlns="" xmlns:p14="http://schemas.microsoft.com/office/powerpoint/2010/main" val="1022819329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597877" y="3479300"/>
            <a:ext cx="810064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pl-PL" b="1" u="sng" dirty="0" smtClean="0">
              <a:latin typeface="Century Schoolbook" panose="02040604050505020304" pitchFamily="18" charset="0"/>
            </a:endParaRPr>
          </a:p>
          <a:p>
            <a:pPr algn="ctr">
              <a:lnSpc>
                <a:spcPct val="150000"/>
              </a:lnSpc>
            </a:pPr>
            <a:endParaRPr lang="pl-PL" b="1" u="sng" dirty="0" smtClean="0">
              <a:latin typeface="Century Schoolbook" panose="02040604050505020304" pitchFamily="18" charset="0"/>
            </a:endParaRPr>
          </a:p>
          <a:p>
            <a:pPr algn="ctr">
              <a:lnSpc>
                <a:spcPct val="150000"/>
              </a:lnSpc>
            </a:pPr>
            <a:endParaRPr lang="pl-PL" b="1" u="sng" dirty="0" smtClean="0">
              <a:latin typeface="Century Schoolbook" panose="02040604050505020304" pitchFamily="18" charset="0"/>
            </a:endParaRPr>
          </a:p>
          <a:p>
            <a:pPr algn="ctr">
              <a:lnSpc>
                <a:spcPct val="150000"/>
              </a:lnSpc>
            </a:pPr>
            <a:endParaRPr lang="pl-PL" b="1" u="sng" dirty="0" smtClean="0">
              <a:latin typeface="Century Schoolbook" panose="02040604050505020304" pitchFamily="18" charset="0"/>
            </a:endParaRPr>
          </a:p>
          <a:p>
            <a:pPr algn="ctr">
              <a:lnSpc>
                <a:spcPct val="150000"/>
              </a:lnSpc>
            </a:pPr>
            <a:endParaRPr lang="pl-PL" b="1" u="sng" dirty="0" smtClean="0">
              <a:latin typeface="Century Schoolbook" panose="02040604050505020304" pitchFamily="18" charset="0"/>
            </a:endParaRPr>
          </a:p>
          <a:p>
            <a:pPr algn="ctr">
              <a:lnSpc>
                <a:spcPct val="150000"/>
              </a:lnSpc>
            </a:pPr>
            <a:endParaRPr lang="pl-PL" b="1" u="sng" dirty="0" smtClean="0">
              <a:latin typeface="Century Schoolbook" panose="020406040505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pl-PL" dirty="0" smtClean="0">
                <a:latin typeface="Century Schoolbook" panose="02040604050505020304" pitchFamily="18" charset="0"/>
              </a:rPr>
              <a:t>	</a:t>
            </a:r>
          </a:p>
          <a:p>
            <a:pPr algn="ctr">
              <a:lnSpc>
                <a:spcPct val="150000"/>
              </a:lnSpc>
            </a:pPr>
            <a:r>
              <a:rPr lang="pl-PL" dirty="0" smtClean="0">
                <a:latin typeface="Century Schoolbook" panose="02040604050505020304" pitchFamily="18" charset="0"/>
              </a:rPr>
              <a:t>.</a:t>
            </a:r>
            <a:endParaRPr lang="pl-PL" dirty="0">
              <a:latin typeface="Century Schoolbook" panose="02040604050505020304" pitchFamily="18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961" y="128588"/>
            <a:ext cx="1472001" cy="676275"/>
          </a:xfrm>
          <a:prstGeom prst="rect">
            <a:avLst/>
          </a:prstGeom>
        </p:spPr>
      </p:pic>
      <p:pic>
        <p:nvPicPr>
          <p:cNvPr id="13" name="Picture 4" descr="logo_dwu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5378" y="316381"/>
            <a:ext cx="280740" cy="32071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117" y="196322"/>
            <a:ext cx="1803751" cy="540000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600821" y="2742499"/>
            <a:ext cx="774676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Projekt zapewnia wsparcie, które będzie udzielane w ciągu czterech miesięcy od przystąpienia młodej osoby do projektu. </a:t>
            </a:r>
            <a:r>
              <a:rPr lang="pl-PL" sz="1600" u="sng" dirty="0">
                <a:solidFill>
                  <a:schemeClr val="accent5">
                    <a:lumMod val="50000"/>
                  </a:schemeClr>
                </a:solidFill>
              </a:rPr>
              <a:t>W ciągu czterech miesięcy zostanie zapewniona wysokiej jakości oferta zatrudnienia, dalszego kształcenia, przyuczenia do zawodu lub </a:t>
            </a: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stażu.</a:t>
            </a:r>
          </a:p>
          <a:p>
            <a:pPr marL="285750" lvl="0" indent="-20638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Zgodnie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z założeniami Planu </a:t>
            </a:r>
            <a:r>
              <a:rPr lang="pl-PL" sz="1600" i="1" dirty="0" err="1">
                <a:solidFill>
                  <a:schemeClr val="accent5">
                    <a:lumMod val="50000"/>
                  </a:schemeClr>
                </a:solidFill>
              </a:rPr>
              <a:t>GdM</a:t>
            </a:r>
            <a:r>
              <a:rPr lang="pl-PL" sz="1600" i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osoby młode otrzymają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ciągu czterech miesięcy wysokiej jakości ofertę wsparcia, obejmującą takie instrumenty i usługi rynku pracy, które zostaną indywidualnie zidentyfikowane jako konieczne dla poprawy sytuacji na rynku pracy lub uzyskania zatrudnienia przez osobę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Szkolenie zakończy się </a:t>
            </a:r>
            <a:r>
              <a:rPr lang="pl-PL" sz="1600" u="sng" dirty="0">
                <a:solidFill>
                  <a:schemeClr val="accent5">
                    <a:lumMod val="50000"/>
                  </a:schemeClr>
                </a:solidFill>
              </a:rPr>
              <a:t>egzaminem i uzyskaniem certyfikatu/dyplomu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potwierdzającego nabycie, podwyższenie lub dostosowanie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kompetencji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i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kwalifikacji, niezbędnych na rynku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pracy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w kontekście zidentyfikowanych potrzeb osoby, której udzielane jest wsparcie.</a:t>
            </a:r>
          </a:p>
          <a:p>
            <a:pPr algn="just"/>
            <a:endParaRPr lang="pl-PL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Tytuł 12"/>
          <p:cNvSpPr txBox="1">
            <a:spLocks/>
          </p:cNvSpPr>
          <p:nvPr/>
        </p:nvSpPr>
        <p:spPr bwMode="auto">
          <a:xfrm>
            <a:off x="383458" y="1292585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MONITOROWANIE UCZESTNIKÓW PROJEKTU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975846" y="2005777"/>
            <a:ext cx="7371739" cy="4277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Wybrane kryteria dostępu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961" y="128588"/>
            <a:ext cx="1472001" cy="676275"/>
          </a:xfrm>
          <a:prstGeom prst="rect">
            <a:avLst/>
          </a:prstGeom>
        </p:spPr>
      </p:pic>
      <p:pic>
        <p:nvPicPr>
          <p:cNvPr id="8" name="Picture 4" descr="logo_dwu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5378" y="316381"/>
            <a:ext cx="280740" cy="32071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117" y="196322"/>
            <a:ext cx="1803751" cy="540000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964611" y="2984588"/>
            <a:ext cx="7279733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pl-PL" sz="1700" dirty="0" smtClean="0">
                <a:solidFill>
                  <a:schemeClr val="accent5">
                    <a:lumMod val="50000"/>
                  </a:schemeClr>
                </a:solidFill>
              </a:rPr>
              <a:t>Uczestnikiem projektu jest </a:t>
            </a:r>
            <a:r>
              <a:rPr lang="pl-PL" sz="1700" u="sng" dirty="0" smtClean="0">
                <a:solidFill>
                  <a:schemeClr val="accent5">
                    <a:lumMod val="50000"/>
                  </a:schemeClr>
                </a:solidFill>
              </a:rPr>
              <a:t>osoba fizyczna bezpośrednio korzystająca</a:t>
            </a:r>
            <a:br>
              <a:rPr lang="pl-PL" sz="1700" u="sng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700" u="sng" dirty="0" smtClean="0">
                <a:solidFill>
                  <a:schemeClr val="accent5">
                    <a:lumMod val="50000"/>
                  </a:schemeClr>
                </a:solidFill>
              </a:rPr>
              <a:t>z interwencji EFS</a:t>
            </a:r>
            <a:r>
              <a:rPr lang="pl-PL" sz="1700" dirty="0" smtClean="0">
                <a:solidFill>
                  <a:schemeClr val="accent5">
                    <a:lumMod val="50000"/>
                  </a:schemeClr>
                </a:solidFill>
              </a:rPr>
              <a:t>. Jako uczestników wykazuje się wyłącznie te osoby, które można zidentyfikować i uzyskać od nich </a:t>
            </a:r>
            <a:r>
              <a:rPr lang="pl-PL" sz="1700" u="sng" dirty="0" smtClean="0">
                <a:solidFill>
                  <a:schemeClr val="accent5">
                    <a:lumMod val="50000"/>
                  </a:schemeClr>
                </a:solidFill>
              </a:rPr>
              <a:t>dane niezbędne do określenia wspólnych wskaźników produktu</a:t>
            </a:r>
            <a:r>
              <a:rPr lang="pl-PL" sz="1700" dirty="0" smtClean="0">
                <a:solidFill>
                  <a:schemeClr val="accent5">
                    <a:lumMod val="50000"/>
                  </a:schemeClr>
                </a:solidFill>
              </a:rPr>
              <a:t> (dotyczących co najmniej płci, statusu na rynku pracy, wieku, wykształcenia, sytuacji gospodarstwa domowego) i dla których planowane jest poniesienie określonego wydatku. </a:t>
            </a:r>
            <a:endParaRPr lang="pl-PL" sz="17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Tytuł 12"/>
          <p:cNvSpPr txBox="1">
            <a:spLocks/>
          </p:cNvSpPr>
          <p:nvPr/>
        </p:nvSpPr>
        <p:spPr bwMode="auto">
          <a:xfrm>
            <a:off x="427703" y="104186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MONITOROWANIE UCZESTNIKÓW PROJEKTU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975846" y="2005777"/>
            <a:ext cx="7371739" cy="4277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Kwalifikowalność</a:t>
            </a: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uczestnika</a:t>
            </a:r>
            <a:endParaRPr lang="pl-PL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2819329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961" y="128588"/>
            <a:ext cx="1472001" cy="676275"/>
          </a:xfrm>
          <a:prstGeom prst="rect">
            <a:avLst/>
          </a:prstGeom>
        </p:spPr>
      </p:pic>
      <p:pic>
        <p:nvPicPr>
          <p:cNvPr id="8" name="Picture 4" descr="logo_dwu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5378" y="316381"/>
            <a:ext cx="280740" cy="32071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117" y="196322"/>
            <a:ext cx="1803751" cy="540000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802384" y="2527390"/>
            <a:ext cx="7576457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Warunkiem kwalifikowalności uczestnika projektu jest uzyskanie danych potrzebnych do monitorowania wskaźników kluczowych oraz przeprowadzenia ewaluacji, a także zobowiązanie osoby fizycznej do przekazania informacji na temat jej sytuacji po opuszczeniu projektu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Beneficjent jest odpowiedzialny za dołożenie wszelkich starań w celu potwierdzenia, że dana osoba spełnia warunki udziału w projekcie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IZ PO WER zaleca stosowanie </a:t>
            </a: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Oświadczenia Uczestnika Projektu realizowanego w ramach PO WER nt. sytuacji po zakończeniu udziału</a:t>
            </a:r>
            <a:b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w projekcie.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endParaRPr lang="pl-PL" sz="1600" i="1" dirty="0" smtClean="0"/>
          </a:p>
          <a:p>
            <a:pPr marL="285750" lvl="0" indent="-285750" algn="just"/>
            <a:endParaRPr lang="pl-PL" dirty="0"/>
          </a:p>
        </p:txBody>
      </p:sp>
      <p:sp>
        <p:nvSpPr>
          <p:cNvPr id="11" name="Tytuł 12"/>
          <p:cNvSpPr txBox="1">
            <a:spLocks/>
          </p:cNvSpPr>
          <p:nvPr/>
        </p:nvSpPr>
        <p:spPr bwMode="auto">
          <a:xfrm>
            <a:off x="427703" y="104186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MONITOROWANIE UCZESTNIKÓW PROJEKTU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975846" y="2005777"/>
            <a:ext cx="7371739" cy="4277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Kwalifikowalność</a:t>
            </a: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uczestnika</a:t>
            </a:r>
            <a:endParaRPr lang="pl-PL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2819329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2" name="pole tekstowe 1"/>
          <p:cNvSpPr txBox="1"/>
          <p:nvPr/>
        </p:nvSpPr>
        <p:spPr>
          <a:xfrm>
            <a:off x="889468" y="2798333"/>
            <a:ext cx="760560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Definicje wskaźników określa WLWK 2014 </a:t>
            </a:r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Wspólna lista Wskaźników Kluczowych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opracowana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przez Ministerstwo Infrastruktury </a:t>
            </a:r>
            <a:r>
              <a:rPr lang="pl-PL" sz="1600">
                <a:solidFill>
                  <a:schemeClr val="accent5">
                    <a:lumMod val="50000"/>
                  </a:schemeClr>
                </a:solidFill>
              </a:rPr>
              <a:t>i </a:t>
            </a:r>
            <a:r>
              <a:rPr lang="pl-PL" sz="1600" smtClean="0">
                <a:solidFill>
                  <a:schemeClr val="accent5">
                    <a:lumMod val="50000"/>
                  </a:schemeClr>
                </a:solidFill>
              </a:rPr>
              <a:t>Rozwoju,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wynegocjowana </a:t>
            </a:r>
            <a:r>
              <a:rPr lang="pl-PL" sz="1600" smtClean="0">
                <a:solidFill>
                  <a:schemeClr val="accent5">
                    <a:lumMod val="50000"/>
                  </a:schemeClr>
                </a:solidFill>
              </a:rPr>
              <a:t>i zatwierdzona przez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Komisję Europejską.</a:t>
            </a: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Wskaźniki dla odnoszące się do </a:t>
            </a:r>
            <a:r>
              <a:rPr lang="pl-PL" sz="1600" dirty="0" err="1" smtClean="0">
                <a:solidFill>
                  <a:schemeClr val="accent5">
                    <a:lumMod val="50000"/>
                  </a:schemeClr>
                </a:solidFill>
              </a:rPr>
              <a:t>Poddziałania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1.2.2 PO WER wraz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 definicjami zawiera </a:t>
            </a:r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Załącznik 2a do SZOOP PO WER,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zostały także wskazane w regulaminie konkursu.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endParaRPr lang="pl-PL" sz="1600" dirty="0" smtClean="0"/>
          </a:p>
          <a:p>
            <a:pPr marL="285750" lvl="0" indent="-285750" algn="just"/>
            <a:endParaRPr lang="pl-PL" sz="1600" dirty="0" smtClean="0"/>
          </a:p>
        </p:txBody>
      </p:sp>
      <p:sp>
        <p:nvSpPr>
          <p:cNvPr id="10" name="Tytuł 12"/>
          <p:cNvSpPr txBox="1">
            <a:spLocks/>
          </p:cNvSpPr>
          <p:nvPr/>
        </p:nvSpPr>
        <p:spPr bwMode="auto">
          <a:xfrm>
            <a:off x="427703" y="1159846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MONITOROWANIE UCZESTNIKÓW PROJEKTU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975846" y="2005777"/>
            <a:ext cx="7371739" cy="4277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Wskaźniki</a:t>
            </a:r>
            <a:endParaRPr lang="pl-PL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9701692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961" y="128588"/>
            <a:ext cx="1472001" cy="676275"/>
          </a:xfrm>
          <a:prstGeom prst="rect">
            <a:avLst/>
          </a:prstGeom>
        </p:spPr>
      </p:pic>
      <p:pic>
        <p:nvPicPr>
          <p:cNvPr id="8" name="Picture 4" descr="logo_dwu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5378" y="316381"/>
            <a:ext cx="280740" cy="32071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117" y="196322"/>
            <a:ext cx="1803751" cy="540000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803786" y="2507577"/>
            <a:ext cx="7543800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/>
              <a:t> 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pl-PL" sz="1600" b="1" dirty="0">
                <a:solidFill>
                  <a:schemeClr val="accent5">
                    <a:lumMod val="50000"/>
                  </a:schemeClr>
                </a:solidFill>
              </a:rPr>
              <a:t>w</a:t>
            </a:r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skaźniki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sz="1600" b="1" dirty="0">
                <a:solidFill>
                  <a:schemeClr val="accent5">
                    <a:lumMod val="50000"/>
                  </a:schemeClr>
                </a:solidFill>
              </a:rPr>
              <a:t>produktu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 – dotyczą realizowanych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zadań,</a:t>
            </a:r>
          </a:p>
          <a:p>
            <a:pPr marL="2424113" lvl="0" indent="-4763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dane dotyczące uczestnika zbierane </a:t>
            </a: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w momencie rozpoczęcia  udziału we wsparciu</a:t>
            </a:r>
          </a:p>
          <a:p>
            <a:pPr marL="285750" lvl="0" indent="-285750" algn="just"/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lvl="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600" b="1" dirty="0">
                <a:solidFill>
                  <a:schemeClr val="accent5">
                    <a:lumMod val="50000"/>
                  </a:schemeClr>
                </a:solidFill>
              </a:rPr>
              <a:t>w</a:t>
            </a:r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skaźniki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sz="1600" b="1" dirty="0">
                <a:solidFill>
                  <a:schemeClr val="accent5">
                    <a:lumMod val="50000"/>
                  </a:schemeClr>
                </a:solidFill>
              </a:rPr>
              <a:t>rezultatu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 – dotyczą oczekiwanych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efektów wsparcia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ze środków EFS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  <a:p>
            <a:pPr marL="904875" lvl="0" indent="-285750" algn="just">
              <a:buFont typeface="Arial" pitchFamily="34" charset="0"/>
              <a:buChar char="•"/>
            </a:pPr>
            <a:r>
              <a:rPr lang="pl-PL" sz="1600" u="sng" dirty="0">
                <a:solidFill>
                  <a:schemeClr val="accent5">
                    <a:lumMod val="50000"/>
                  </a:schemeClr>
                </a:solidFill>
              </a:rPr>
              <a:t>wskaźniki rezultatu bezpośredniego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– odnoszą się do sytuacji bezpośrednio po zakończeniu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wsparcia,</a:t>
            </a:r>
          </a:p>
          <a:p>
            <a:pPr marL="904875" lvl="0" indent="-4763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efekty mierzone </a:t>
            </a: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do 4 tygodni od zakończenia udziału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projekcie</a:t>
            </a:r>
          </a:p>
          <a:p>
            <a:pPr marL="904875" lvl="0" indent="-285750" algn="just">
              <a:buFont typeface="Arial" pitchFamily="34" charset="0"/>
              <a:buChar char="•"/>
            </a:pPr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  <a:p>
            <a:pPr marL="904875" lvl="0" indent="-285750" algn="just">
              <a:buFont typeface="Arial" pitchFamily="34" charset="0"/>
              <a:buChar char="•"/>
            </a:pPr>
            <a:r>
              <a:rPr lang="pl-PL" sz="1600" u="sng" dirty="0">
                <a:solidFill>
                  <a:schemeClr val="accent5">
                    <a:lumMod val="50000"/>
                  </a:schemeClr>
                </a:solidFill>
              </a:rPr>
              <a:t>wskaźniki rezultatu długoterminowego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– dotyczą efektów wsparcia osiągniętych </a:t>
            </a:r>
            <a:r>
              <a:rPr lang="pl-PL" sz="1600" u="sng" dirty="0">
                <a:solidFill>
                  <a:schemeClr val="accent5">
                    <a:lumMod val="50000"/>
                  </a:schemeClr>
                </a:solidFill>
              </a:rPr>
              <a:t>w dłuższym okresie od zakończenia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wsparcia (np. 6 </a:t>
            </a:r>
            <a:r>
              <a:rPr lang="pl-PL" sz="1600" dirty="0" err="1">
                <a:solidFill>
                  <a:schemeClr val="accent5">
                    <a:lumMod val="50000"/>
                  </a:schemeClr>
                </a:solidFill>
              </a:rPr>
              <a:t>m-cy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 po zakończeniu udziału w projekcie) </a:t>
            </a:r>
          </a:p>
          <a:p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Tytuł 12"/>
          <p:cNvSpPr txBox="1">
            <a:spLocks/>
          </p:cNvSpPr>
          <p:nvPr/>
        </p:nvSpPr>
        <p:spPr bwMode="auto">
          <a:xfrm>
            <a:off x="427703" y="1130350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MONITOROWANIE UCZESTNIKÓW PROJEKTU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975846" y="1887793"/>
            <a:ext cx="7371739" cy="42770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Wskaźniki</a:t>
            </a:r>
            <a:endParaRPr lang="pl-PL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2819329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graphicFrame>
        <p:nvGraphicFramePr>
          <p:cNvPr id="11" name="Diagram 10"/>
          <p:cNvGraphicFramePr/>
          <p:nvPr/>
        </p:nvGraphicFramePr>
        <p:xfrm>
          <a:off x="693175" y="2286001"/>
          <a:ext cx="7993625" cy="3982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Tytuł 12"/>
          <p:cNvSpPr txBox="1">
            <a:spLocks/>
          </p:cNvSpPr>
          <p:nvPr/>
        </p:nvSpPr>
        <p:spPr bwMode="auto">
          <a:xfrm>
            <a:off x="427703" y="1130350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MONITOROWANIE UCZESTNIKÓW PROJEKTU</a:t>
            </a:r>
          </a:p>
        </p:txBody>
      </p:sp>
      <p:sp>
        <p:nvSpPr>
          <p:cNvPr id="13" name="pole tekstowe 12"/>
          <p:cNvSpPr txBox="1"/>
          <p:nvPr/>
        </p:nvSpPr>
        <p:spPr>
          <a:xfrm>
            <a:off x="904790" y="2022763"/>
            <a:ext cx="7489371" cy="3834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Wskaźniki produktu</a:t>
            </a:r>
          </a:p>
        </p:txBody>
      </p:sp>
    </p:spTree>
    <p:extLst>
      <p:ext uri="{BB962C8B-B14F-4D97-AF65-F5344CB8AC3E}">
        <p14:creationId xmlns="" xmlns:p14="http://schemas.microsoft.com/office/powerpoint/2010/main" val="3069701692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5" name="pole tekstowe 4"/>
          <p:cNvSpPr txBox="1"/>
          <p:nvPr/>
        </p:nvSpPr>
        <p:spPr>
          <a:xfrm>
            <a:off x="781245" y="3608559"/>
            <a:ext cx="7848038" cy="2985433"/>
          </a:xfrm>
          <a:prstGeom prst="rect">
            <a:avLst/>
          </a:prstGeom>
          <a:solidFill>
            <a:srgbClr val="FDE8E7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1001">
            <a:schemeClr val="lt2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pl-PL" sz="1600" dirty="0" smtClean="0"/>
          </a:p>
          <a:p>
            <a:endParaRPr lang="pl-PL" sz="1600" dirty="0"/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Liczba osób </a:t>
            </a:r>
            <a:r>
              <a:rPr lang="pl-PL" sz="1600" b="1" dirty="0">
                <a:solidFill>
                  <a:srgbClr val="FF0000"/>
                </a:solidFill>
              </a:rPr>
              <a:t>bezrobotnych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pl-PL" sz="1600" u="sng" dirty="0">
                <a:solidFill>
                  <a:srgbClr val="7030A0"/>
                </a:solidFill>
              </a:rPr>
              <a:t>które otrzymały ofertę pracy, kształcenia ustawicznego, przygotowania zawodowego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lub stażu po opuszczeniu programu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- min.  wymagany poziom: 75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%</a:t>
            </a:r>
          </a:p>
          <a:p>
            <a:pPr algn="just"/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algn="just"/>
            <a:endParaRPr lang="pl-PL" sz="1500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500" i="1" dirty="0" smtClean="0">
                <a:solidFill>
                  <a:schemeClr val="accent5">
                    <a:lumMod val="50000"/>
                  </a:schemeClr>
                </a:solidFill>
              </a:rPr>
              <a:t>Oferta </a:t>
            </a:r>
            <a:r>
              <a:rPr lang="pl-PL" sz="1500" i="1" dirty="0">
                <a:solidFill>
                  <a:schemeClr val="accent5">
                    <a:lumMod val="50000"/>
                  </a:schemeClr>
                </a:solidFill>
              </a:rPr>
              <a:t>- to dobrowolna lecz warunkowa propozycja, przedstawiona uczestnikowi do akceptacji przez oferenta (np. pracodawcę, organizację szkoleniową). Porozumienie jest wiążące dla obu stron, jeżeli uczestnik zaakceptuje przedstawione warunki. </a:t>
            </a:r>
            <a:endParaRPr lang="pl-PL" sz="1500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pl-PL" sz="1600" dirty="0" smtClean="0"/>
          </a:p>
          <a:p>
            <a:pPr algn="just"/>
            <a:endParaRPr lang="pl-PL" sz="1600" dirty="0"/>
          </a:p>
        </p:txBody>
      </p:sp>
      <p:sp>
        <p:nvSpPr>
          <p:cNvPr id="10" name="Tytuł 12"/>
          <p:cNvSpPr txBox="1">
            <a:spLocks/>
          </p:cNvSpPr>
          <p:nvPr/>
        </p:nvSpPr>
        <p:spPr bwMode="auto">
          <a:xfrm>
            <a:off x="427703" y="1130350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MONITOROWANIE UCZESTNIKÓW PROJEKTU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946353" y="1828799"/>
            <a:ext cx="7489371" cy="3834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Wskaźniki rezultatu bezpośredniego</a:t>
            </a:r>
          </a:p>
        </p:txBody>
      </p:sp>
      <p:sp>
        <p:nvSpPr>
          <p:cNvPr id="13" name="pole tekstowe 12"/>
          <p:cNvSpPr txBox="1"/>
          <p:nvPr/>
        </p:nvSpPr>
        <p:spPr>
          <a:xfrm>
            <a:off x="775965" y="2433485"/>
            <a:ext cx="7720212" cy="1323439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marL="265113" algn="just"/>
            <a:r>
              <a:rPr lang="pl-PL" sz="1400" u="sng" dirty="0" smtClean="0">
                <a:solidFill>
                  <a:schemeClr val="accent5">
                    <a:lumMod val="50000"/>
                  </a:schemeClr>
                </a:solidFill>
              </a:rPr>
              <a:t>Wartości procentowe realizacji wskaźników odnoszą się do odpowiedniego wskaźnika produktu. </a:t>
            </a:r>
          </a:p>
          <a:p>
            <a:pPr marL="265113" algn="just"/>
            <a:endParaRPr lang="pl-PL" sz="1400" u="sng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65113" algn="just"/>
            <a:r>
              <a:rPr lang="pl-PL" sz="1400" u="sng" dirty="0" smtClean="0">
                <a:solidFill>
                  <a:schemeClr val="accent5">
                    <a:lumMod val="50000"/>
                  </a:schemeClr>
                </a:solidFill>
              </a:rPr>
              <a:t>Przeliczenie % na liczbę osób - odniesienie do </a:t>
            </a:r>
            <a:r>
              <a:rPr lang="pl-PL" sz="1400" u="sng" dirty="0" err="1" smtClean="0">
                <a:solidFill>
                  <a:schemeClr val="accent5">
                    <a:lumMod val="50000"/>
                  </a:schemeClr>
                </a:solidFill>
              </a:rPr>
              <a:t>własciwego</a:t>
            </a:r>
            <a:r>
              <a:rPr lang="pl-PL" sz="1400" u="sng" dirty="0" smtClean="0">
                <a:solidFill>
                  <a:schemeClr val="accent5">
                    <a:lumMod val="50000"/>
                  </a:schemeClr>
                </a:solidFill>
              </a:rPr>
              <a:t> zaplanowanego w WND wskaźnika produktu.</a:t>
            </a:r>
          </a:p>
        </p:txBody>
      </p:sp>
    </p:spTree>
    <p:extLst>
      <p:ext uri="{BB962C8B-B14F-4D97-AF65-F5344CB8AC3E}">
        <p14:creationId xmlns="" xmlns:p14="http://schemas.microsoft.com/office/powerpoint/2010/main" val="3069701692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2" name="pole tekstowe 1"/>
          <p:cNvSpPr txBox="1"/>
          <p:nvPr/>
        </p:nvSpPr>
        <p:spPr>
          <a:xfrm>
            <a:off x="813036" y="2264239"/>
            <a:ext cx="7682035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 algn="just">
              <a:buFont typeface="Wingdings" pitchFamily="2" charset="2"/>
              <a:buChar char="ü"/>
            </a:pP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Program Operacyjny Wiedza Edukacja Rozwój 2014-2020, przyjęty decyzją Komisji Europejskiej z dnia 17 grudnia 2014 r.</a:t>
            </a:r>
          </a:p>
          <a:p>
            <a:pPr algn="just"/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algn="just">
              <a:buFont typeface="Wingdings" pitchFamily="2" charset="2"/>
              <a:buChar char="ü"/>
            </a:pP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Szczegółowy Opis Osi Priorytetowych PO WER 2014-2020 z dnia 27 marca 2015 r.</a:t>
            </a:r>
          </a:p>
          <a:p>
            <a:pPr algn="just"/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marL="182563" indent="-182563" algn="just">
              <a:buFont typeface="Wingdings" pitchFamily="2" charset="2"/>
              <a:buChar char="ü"/>
            </a:pP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Wytyczne z dnia 10 kwietnia 2015 r. w zakresie kwalifikowalności wydatków w ramach Europejskiego Funduszu Rozwoju Regionalnego, Europejskiego Funduszu Społecznego oraz Funduszu Spójności na lata 2014-2020 </a:t>
            </a:r>
          </a:p>
          <a:p>
            <a:pPr algn="just"/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marL="182563" indent="-182563" algn="just">
              <a:buFont typeface="Wingdings" pitchFamily="2" charset="2"/>
              <a:buChar char="ü"/>
            </a:pP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Wytyczne z dnia 22 kwietnia 2015 r. w zakresie monitorowania postępu rzeczowego realizacji programów operacyjnych na lata 2014- 2020 </a:t>
            </a:r>
          </a:p>
          <a:p>
            <a:pPr algn="just">
              <a:buFont typeface="Wingdings" pitchFamily="2" charset="2"/>
              <a:buChar char="ü"/>
            </a:pPr>
            <a:endParaRPr lang="pl-PL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182563" indent="-182563" algn="just">
              <a:buFont typeface="Wingdings" pitchFamily="2" charset="2"/>
              <a:buChar char="ü"/>
            </a:pP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Wytyczne w zakresie warunków gromadzenia i przekazywania danych w postaci elektronicznej na lata 2014-2020  z dnia 03-03-2015 r.</a:t>
            </a:r>
          </a:p>
          <a:p>
            <a:pPr algn="just">
              <a:buFont typeface="Wingdings" pitchFamily="2" charset="2"/>
              <a:buChar char="ü"/>
            </a:pPr>
            <a:endParaRPr lang="pl-PL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Wytyczne w zakresie kontroli realizacji programów operacyjnych na lata 2014-2020</a:t>
            </a:r>
          </a:p>
          <a:p>
            <a:pPr algn="just">
              <a:buFont typeface="Wingdings" pitchFamily="2" charset="2"/>
              <a:buChar char="ü"/>
            </a:pPr>
            <a:endParaRPr lang="pl-PL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Wytyczne w zakresie kontroli dla PO WER 2014-2020  z dnia 03-07-2015 r.</a:t>
            </a:r>
          </a:p>
          <a:p>
            <a:endParaRPr lang="pl-PL" sz="1600" dirty="0" smtClean="0"/>
          </a:p>
          <a:p>
            <a:endParaRPr lang="pl-PL" sz="1600" dirty="0"/>
          </a:p>
        </p:txBody>
      </p:sp>
      <p:sp>
        <p:nvSpPr>
          <p:cNvPr id="8" name="Tytuł 12"/>
          <p:cNvSpPr txBox="1">
            <a:spLocks/>
          </p:cNvSpPr>
          <p:nvPr/>
        </p:nvSpPr>
        <p:spPr bwMode="auto">
          <a:xfrm>
            <a:off x="720090" y="1115604"/>
            <a:ext cx="7886700" cy="963919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 lnSpcReduction="20000"/>
          </a:bodyPr>
          <a:lstStyle/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Wybrane dokumenty programowe, wytyczne i akty prawne obowiązujące przy realizacji projektów</a:t>
            </a:r>
          </a:p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z konkursu POWR.01.02.02-IP.10-02-002/15 </a:t>
            </a:r>
          </a:p>
          <a:p>
            <a:pPr algn="ctr"/>
            <a:endParaRPr lang="pl-PL" sz="2400" b="1" dirty="0" smtClean="0">
              <a:solidFill>
                <a:schemeClr val="accent5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855375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0" name="Prostokąt 9"/>
          <p:cNvSpPr/>
          <p:nvPr/>
        </p:nvSpPr>
        <p:spPr>
          <a:xfrm>
            <a:off x="673768" y="1596553"/>
            <a:ext cx="7709836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just">
              <a:tabLst>
                <a:tab pos="449263" algn="l"/>
              </a:tabLst>
            </a:pPr>
            <a:endParaRPr lang="pl-PL" sz="1600" b="1" dirty="0" smtClean="0">
              <a:solidFill>
                <a:srgbClr val="FF0000"/>
              </a:solidFill>
              <a:latin typeface="Century Schoolbook" pitchFamily="18" charset="0"/>
              <a:cs typeface="Arial" pitchFamily="34" charset="0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673768" y="1943196"/>
            <a:ext cx="7969489" cy="4370427"/>
          </a:xfrm>
          <a:prstGeom prst="rect">
            <a:avLst/>
          </a:prstGeom>
          <a:solidFill>
            <a:srgbClr val="FDE8E7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1001">
            <a:schemeClr val="lt2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Liczba osób </a:t>
            </a:r>
            <a:r>
              <a:rPr lang="pl-PL" sz="1600" b="1" dirty="0">
                <a:solidFill>
                  <a:srgbClr val="FF0000"/>
                </a:solidFill>
              </a:rPr>
              <a:t>bezrobotnych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pl-PL" sz="1600" u="sng" dirty="0">
                <a:solidFill>
                  <a:srgbClr val="7030A0"/>
                </a:solidFill>
              </a:rPr>
              <a:t>uczestniczących w kształceniu/ szkoleniu lub uzyskujących kwalifikacje lub pracujących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(łącznie z pracującymi na własny rachunek) po opuszczeniu programu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- min.  wymagany poziom: 69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%</a:t>
            </a:r>
          </a:p>
          <a:p>
            <a:pPr algn="just"/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algn="just"/>
            <a:r>
              <a:rPr lang="pl-PL" sz="1500" i="1" dirty="0">
                <a:solidFill>
                  <a:schemeClr val="accent5">
                    <a:lumMod val="50000"/>
                  </a:schemeClr>
                </a:solidFill>
              </a:rPr>
              <a:t>We wskaźniku </a:t>
            </a:r>
            <a:r>
              <a:rPr lang="pl-PL" sz="1500" i="1" u="sng" dirty="0">
                <a:solidFill>
                  <a:schemeClr val="accent5">
                    <a:lumMod val="50000"/>
                  </a:schemeClr>
                </a:solidFill>
              </a:rPr>
              <a:t>należy uwzględnić osoby, które podjęły kształcenie/szkolenie, pracę lub uzyskały kwalifikacje w okresie do 4 tygodni od zakończenia udziału w projekcie. </a:t>
            </a:r>
            <a:r>
              <a:rPr lang="pl-PL" sz="1500" i="1" dirty="0">
                <a:solidFill>
                  <a:schemeClr val="accent5">
                    <a:lumMod val="50000"/>
                  </a:schemeClr>
                </a:solidFill>
              </a:rPr>
              <a:t>Wskaźnik ten dotyczy wszystkich uczestników, zatem nie wyklucza osób, które opuszczą projekt przed zakończeniem udziału we wszystkich formach wsparcia. Tym samym we wskaźniku należy również uwzględnić uczestnika, który w trakcie udziału w projekcie podejmie pracę (i tym samym nie otrzyma wszystkich form wsparcia zaplanowanych dla niego przez beneficjenta</a:t>
            </a:r>
            <a:r>
              <a:rPr lang="pl-PL" sz="1500" i="1" dirty="0" smtClean="0">
                <a:solidFill>
                  <a:schemeClr val="accent5">
                    <a:lumMod val="50000"/>
                  </a:schemeClr>
                </a:solidFill>
              </a:rPr>
              <a:t>).</a:t>
            </a:r>
          </a:p>
          <a:p>
            <a:pPr algn="just"/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Liczba osób </a:t>
            </a:r>
            <a:r>
              <a:rPr lang="pl-PL" sz="1600" b="1" dirty="0">
                <a:solidFill>
                  <a:srgbClr val="FF0000"/>
                </a:solidFill>
              </a:rPr>
              <a:t>bezrobotnych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, które </a:t>
            </a:r>
            <a:r>
              <a:rPr lang="pl-PL" sz="1600" u="sng" dirty="0">
                <a:solidFill>
                  <a:srgbClr val="7030A0"/>
                </a:solidFill>
              </a:rPr>
              <a:t>ukończyły interwencję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wspieraną w ramach Inicjatywy na rzecz zatrudnienia ludzi młodych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- min.  wymagany poziom: 92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%</a:t>
            </a:r>
          </a:p>
          <a:p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algn="just"/>
            <a:r>
              <a:rPr lang="pl-PL" sz="1500" i="1" dirty="0">
                <a:solidFill>
                  <a:schemeClr val="accent5">
                    <a:lumMod val="50000"/>
                  </a:schemeClr>
                </a:solidFill>
              </a:rPr>
              <a:t>Zakończenie udziału zgodnie z zaplanowaną ścieżką wsparcia może zostać </a:t>
            </a:r>
            <a:r>
              <a:rPr lang="pl-PL" sz="1500" i="1" dirty="0" smtClean="0">
                <a:solidFill>
                  <a:schemeClr val="accent5">
                    <a:lumMod val="50000"/>
                  </a:schemeClr>
                </a:solidFill>
              </a:rPr>
              <a:t>wykazane</a:t>
            </a:r>
            <a:br>
              <a:rPr lang="pl-PL" sz="1500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500" i="1" dirty="0" smtClean="0">
                <a:solidFill>
                  <a:schemeClr val="accent5">
                    <a:lumMod val="50000"/>
                  </a:schemeClr>
                </a:solidFill>
              </a:rPr>
              <a:t>w </a:t>
            </a:r>
            <a:r>
              <a:rPr lang="pl-PL" sz="1500" i="1" dirty="0">
                <a:solidFill>
                  <a:schemeClr val="accent5">
                    <a:lumMod val="50000"/>
                  </a:schemeClr>
                </a:solidFill>
              </a:rPr>
              <a:t>SL2014 tylko w przypadku </a:t>
            </a:r>
            <a:r>
              <a:rPr lang="pl-PL" sz="1500" i="1" u="sng" dirty="0">
                <a:solidFill>
                  <a:schemeClr val="accent5">
                    <a:lumMod val="50000"/>
                  </a:schemeClr>
                </a:solidFill>
              </a:rPr>
              <a:t>zakończenia uczestnictwa we wszystkich formach wsparcia </a:t>
            </a:r>
            <a:r>
              <a:rPr lang="pl-PL" sz="1500" i="1" dirty="0">
                <a:solidFill>
                  <a:schemeClr val="accent5">
                    <a:lumMod val="50000"/>
                  </a:schemeClr>
                </a:solidFill>
              </a:rPr>
              <a:t>przewidzianych dla uczestnika w projekcie, natomiast nie w przypadku przerwania przez niego udziału w </a:t>
            </a:r>
            <a:r>
              <a:rPr lang="pl-PL" sz="1500" i="1" dirty="0" smtClean="0">
                <a:solidFill>
                  <a:schemeClr val="accent5">
                    <a:lumMod val="50000"/>
                  </a:schemeClr>
                </a:solidFill>
              </a:rPr>
              <a:t>projekcie (również w </a:t>
            </a:r>
            <a:r>
              <a:rPr lang="pl-PL" sz="1500" i="1" dirty="0">
                <a:solidFill>
                  <a:schemeClr val="accent5">
                    <a:lumMod val="50000"/>
                  </a:schemeClr>
                </a:solidFill>
              </a:rPr>
              <a:t>następstwie podjęcia </a:t>
            </a:r>
            <a:r>
              <a:rPr lang="pl-PL" sz="1500" i="1" dirty="0" smtClean="0">
                <a:solidFill>
                  <a:schemeClr val="accent5">
                    <a:lumMod val="50000"/>
                  </a:schemeClr>
                </a:solidFill>
              </a:rPr>
              <a:t>pracy).  </a:t>
            </a:r>
            <a:endParaRPr lang="pl-PL" sz="15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Tytuł 12"/>
          <p:cNvSpPr txBox="1">
            <a:spLocks/>
          </p:cNvSpPr>
          <p:nvPr/>
        </p:nvSpPr>
        <p:spPr bwMode="auto">
          <a:xfrm>
            <a:off x="427703" y="1130350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MONITOROWANIE UCZESTNIKÓW PROJEKTU</a:t>
            </a:r>
          </a:p>
        </p:txBody>
      </p:sp>
    </p:spTree>
    <p:extLst>
      <p:ext uri="{BB962C8B-B14F-4D97-AF65-F5344CB8AC3E}">
        <p14:creationId xmlns="" xmlns:p14="http://schemas.microsoft.com/office/powerpoint/2010/main" val="3069701692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2" name="pole tekstowe 1"/>
          <p:cNvSpPr txBox="1"/>
          <p:nvPr/>
        </p:nvSpPr>
        <p:spPr>
          <a:xfrm>
            <a:off x="621540" y="2527593"/>
            <a:ext cx="8006268" cy="3600986"/>
          </a:xfrm>
          <a:prstGeom prst="rect">
            <a:avLst/>
          </a:prstGeom>
          <a:solidFill>
            <a:srgbClr val="BAECB6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1001">
            <a:schemeClr val="lt2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ü"/>
            </a:pPr>
            <a:endParaRPr lang="pl-PL" sz="1600" dirty="0" smtClean="0"/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endParaRPr lang="pl-PL" sz="1600" dirty="0" smtClean="0"/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Liczba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osób </a:t>
            </a:r>
            <a:r>
              <a:rPr lang="pl-PL" sz="1600" b="1" dirty="0">
                <a:solidFill>
                  <a:srgbClr val="00B050"/>
                </a:solidFill>
              </a:rPr>
              <a:t>długotrwale bezrobotnych</a:t>
            </a:r>
            <a:r>
              <a:rPr lang="pl-PL" sz="1600" dirty="0"/>
              <a:t>, </a:t>
            </a:r>
            <a:r>
              <a:rPr lang="pl-PL" sz="1600" u="sng" dirty="0">
                <a:solidFill>
                  <a:srgbClr val="7030A0"/>
                </a:solidFill>
              </a:rPr>
              <a:t>które otrzymały ofertę pracy, kształcenia ustawicznego, przygotowania zawodowego lub stażu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po opuszczeniu programu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- min.  wymagany poziom: 77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%</a:t>
            </a:r>
          </a:p>
          <a:p>
            <a:pPr algn="just"/>
            <a:r>
              <a:rPr lang="pl-PL" sz="1600" dirty="0"/>
              <a:t> 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Liczba osób </a:t>
            </a:r>
            <a:r>
              <a:rPr lang="pl-PL" sz="1600" b="1" dirty="0">
                <a:solidFill>
                  <a:srgbClr val="00B050"/>
                </a:solidFill>
              </a:rPr>
              <a:t>długotrwale bezrobotnych</a:t>
            </a:r>
            <a:r>
              <a:rPr lang="pl-PL" sz="1600" dirty="0"/>
              <a:t>, </a:t>
            </a:r>
            <a:r>
              <a:rPr lang="pl-PL" sz="1600" u="sng" dirty="0">
                <a:solidFill>
                  <a:srgbClr val="7030A0"/>
                </a:solidFill>
              </a:rPr>
              <a:t>uczestniczących w kształceniu/ szkoleniu lub uzyskujących kwalifikacje lub pracujących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(łącznie z pracującymi na własny rachunek) po opuszczeniu programu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- min.  wymagany poziom: 59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%</a:t>
            </a:r>
            <a:r>
              <a:rPr lang="pl-PL" sz="1600" dirty="0"/>
              <a:t>	</a:t>
            </a:r>
          </a:p>
          <a:p>
            <a:pPr algn="just"/>
            <a:r>
              <a:rPr lang="pl-PL" sz="1600" dirty="0"/>
              <a:t> 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Liczba</a:t>
            </a:r>
            <a:r>
              <a:rPr lang="pl-PL" sz="1600" dirty="0"/>
              <a:t>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osób</a:t>
            </a:r>
            <a:r>
              <a:rPr lang="pl-PL" sz="1600" dirty="0"/>
              <a:t> </a:t>
            </a:r>
            <a:r>
              <a:rPr lang="pl-PL" sz="1600" b="1" dirty="0">
                <a:solidFill>
                  <a:srgbClr val="00B050"/>
                </a:solidFill>
              </a:rPr>
              <a:t>długotrwale bezrobotnych</a:t>
            </a:r>
            <a:r>
              <a:rPr lang="pl-PL" sz="1600" dirty="0"/>
              <a:t>, które </a:t>
            </a:r>
            <a:r>
              <a:rPr lang="pl-PL" sz="1600" u="sng" dirty="0">
                <a:solidFill>
                  <a:srgbClr val="7030A0"/>
                </a:solidFill>
              </a:rPr>
              <a:t>ukończyły interwencję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wspieraną w ramach Inicjatywy na rzecz zatrudnienia ludzi młodych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- min.  wymagany poziom: 94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%</a:t>
            </a:r>
          </a:p>
          <a:p>
            <a:pPr algn="just"/>
            <a:endParaRPr lang="pl-PL" dirty="0"/>
          </a:p>
          <a:p>
            <a:endParaRPr lang="pl-PL" dirty="0"/>
          </a:p>
        </p:txBody>
      </p:sp>
      <p:sp>
        <p:nvSpPr>
          <p:cNvPr id="10" name="Tytuł 12"/>
          <p:cNvSpPr txBox="1">
            <a:spLocks/>
          </p:cNvSpPr>
          <p:nvPr/>
        </p:nvSpPr>
        <p:spPr bwMode="auto">
          <a:xfrm>
            <a:off x="427703" y="1130350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MONITOROWANIE UCZESTNIKÓW PROJEKTU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946353" y="1828799"/>
            <a:ext cx="7489371" cy="3834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Wskaźniki rezultatu</a:t>
            </a:r>
          </a:p>
        </p:txBody>
      </p:sp>
    </p:spTree>
    <p:extLst>
      <p:ext uri="{BB962C8B-B14F-4D97-AF65-F5344CB8AC3E}">
        <p14:creationId xmlns="" xmlns:p14="http://schemas.microsoft.com/office/powerpoint/2010/main" val="292363921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2" name="pole tekstowe 1"/>
          <p:cNvSpPr txBox="1"/>
          <p:nvPr/>
        </p:nvSpPr>
        <p:spPr>
          <a:xfrm>
            <a:off x="856112" y="2477379"/>
            <a:ext cx="7598229" cy="39857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Liczba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osób </a:t>
            </a:r>
            <a:r>
              <a:rPr lang="pl-PL" sz="1600" b="1" dirty="0" smtClean="0">
                <a:solidFill>
                  <a:schemeClr val="accent2">
                    <a:lumMod val="75000"/>
                  </a:schemeClr>
                </a:solidFill>
              </a:rPr>
              <a:t>biernych zawodowo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nieuczestniczących w kształceniu lub szkoleniu, które </a:t>
            </a:r>
            <a:r>
              <a:rPr lang="pl-PL" sz="1600" u="sng" dirty="0" smtClean="0">
                <a:solidFill>
                  <a:srgbClr val="7030A0"/>
                </a:solidFill>
              </a:rPr>
              <a:t>otrzymały ofertę pracy, kształcenia ustawicznego, przygotowania zawodowego lub stażu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po opuszczeniu programu  - min.  wymagany poziom: 58 % 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algn="just"/>
            <a:r>
              <a:rPr lang="pl-PL" sz="1500" i="1" dirty="0" smtClean="0">
                <a:solidFill>
                  <a:schemeClr val="accent5">
                    <a:lumMod val="50000"/>
                  </a:schemeClr>
                </a:solidFill>
              </a:rPr>
              <a:t>Zgodnie z definicją zawartą w WLWK osoba bierna zawodowa to osoba, która w danej chwili nie tworzy zasobów siły roboczej (tzn. nie pracuje i nie jest bezrobotna). Status na rynku pracy jest określany w dniu rozpoczęcia uczestnictwa w projekcie.</a:t>
            </a:r>
          </a:p>
          <a:p>
            <a:pPr algn="just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Liczba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osób </a:t>
            </a:r>
            <a:r>
              <a:rPr lang="pl-PL" sz="1600" b="1" dirty="0">
                <a:solidFill>
                  <a:schemeClr val="accent2">
                    <a:lumMod val="75000"/>
                  </a:schemeClr>
                </a:solidFill>
              </a:rPr>
              <a:t>biernych zawodowo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nieuczestniczących w kształceniu lub szkoleniu, </a:t>
            </a:r>
            <a:r>
              <a:rPr lang="pl-PL" sz="1600" u="sng" dirty="0">
                <a:solidFill>
                  <a:srgbClr val="7030A0"/>
                </a:solidFill>
              </a:rPr>
              <a:t>uczestniczących w kształceniu/ szkoleniu lub uzyskujących kwalifikacje lub pracujących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(łącznie z pracującymi na własny rachunek) po opuszczeniu programu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- min.  wymagany poziom: 78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%</a:t>
            </a:r>
          </a:p>
          <a:p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Liczba osób </a:t>
            </a:r>
            <a:r>
              <a:rPr lang="pl-PL" sz="1600" b="1" dirty="0">
                <a:solidFill>
                  <a:schemeClr val="accent2">
                    <a:lumMod val="75000"/>
                  </a:schemeClr>
                </a:solidFill>
              </a:rPr>
              <a:t>biernych zawodowo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nieuczestniczących w kształceniu lub szkoleniu, które </a:t>
            </a:r>
            <a:r>
              <a:rPr lang="pl-PL" sz="1600" u="sng" dirty="0">
                <a:solidFill>
                  <a:srgbClr val="7030A0"/>
                </a:solidFill>
              </a:rPr>
              <a:t>ukończyły interwencję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wspieraną w ramach Inicjatywy na rzecz zatrudnienia ludzi młodych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 - min.  wymagany poziom: 96%</a:t>
            </a:r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Tytuł 12"/>
          <p:cNvSpPr txBox="1">
            <a:spLocks/>
          </p:cNvSpPr>
          <p:nvPr/>
        </p:nvSpPr>
        <p:spPr bwMode="auto">
          <a:xfrm>
            <a:off x="427703" y="1130350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MONITOROWANIE UCZESTNIKÓW PROJEKTU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946353" y="1828799"/>
            <a:ext cx="7489371" cy="3834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Wskaźniki rezultatu</a:t>
            </a:r>
          </a:p>
        </p:txBody>
      </p:sp>
    </p:spTree>
    <p:extLst>
      <p:ext uri="{BB962C8B-B14F-4D97-AF65-F5344CB8AC3E}">
        <p14:creationId xmlns="" xmlns:p14="http://schemas.microsoft.com/office/powerpoint/2010/main" val="1176469228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2" name="pole tekstowe 1"/>
          <p:cNvSpPr txBox="1"/>
          <p:nvPr/>
        </p:nvSpPr>
        <p:spPr>
          <a:xfrm>
            <a:off x="975852" y="2790606"/>
            <a:ext cx="7489371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Kwalifikacje </a:t>
            </a:r>
            <a:r>
              <a:rPr lang="pl-PL" sz="1600" b="1" dirty="0">
                <a:solidFill>
                  <a:schemeClr val="accent5">
                    <a:lumMod val="50000"/>
                  </a:schemeClr>
                </a:solidFill>
              </a:rPr>
              <a:t>a </a:t>
            </a:r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kompetencje - źródło: </a:t>
            </a:r>
            <a:r>
              <a:rPr lang="pl-PL" sz="1600" b="1" i="1" dirty="0">
                <a:solidFill>
                  <a:schemeClr val="accent5">
                    <a:lumMod val="50000"/>
                  </a:schemeClr>
                </a:solidFill>
              </a:rPr>
              <a:t>Podstawowe informacje dotyczące uzyskania kwalifikacji w ramach projektów współfinansowanych z </a:t>
            </a:r>
            <a:r>
              <a:rPr lang="pl-PL" sz="1600" b="1" i="1" dirty="0" smtClean="0">
                <a:solidFill>
                  <a:schemeClr val="accent5">
                    <a:lumMod val="50000"/>
                  </a:schemeClr>
                </a:solidFill>
              </a:rPr>
              <a:t>EFS - </a:t>
            </a:r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dokument </a:t>
            </a:r>
            <a:r>
              <a:rPr lang="pl-PL" sz="1600" b="1" dirty="0">
                <a:solidFill>
                  <a:schemeClr val="accent5">
                    <a:lumMod val="50000"/>
                  </a:schemeClr>
                </a:solidFill>
              </a:rPr>
              <a:t>opracowany przez </a:t>
            </a:r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 IZ </a:t>
            </a:r>
            <a:r>
              <a:rPr lang="pl-PL" sz="1600" b="1" dirty="0">
                <a:solidFill>
                  <a:schemeClr val="accent5">
                    <a:lumMod val="50000"/>
                  </a:schemeClr>
                </a:solidFill>
              </a:rPr>
              <a:t>PO </a:t>
            </a:r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WER</a:t>
            </a:r>
          </a:p>
          <a:p>
            <a:pPr algn="just"/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pl-PL" sz="1600" i="1" dirty="0">
                <a:solidFill>
                  <a:schemeClr val="accent5">
                    <a:lumMod val="50000"/>
                  </a:schemeClr>
                </a:solidFill>
              </a:rPr>
              <a:t> </a:t>
            </a:r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pl-PL" sz="1600" u="sng" dirty="0">
                <a:solidFill>
                  <a:schemeClr val="accent5">
                    <a:lumMod val="50000"/>
                  </a:schemeClr>
                </a:solidFill>
              </a:rPr>
              <a:t>Kwalifikacja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 to określony zestaw efektów uczenia się (kompetencji), których osiągnięcie zostało formalnie potwierdzone przez upoważnioną do tego instytucję zgodnie z ustalonymi standardami. Nadanie kwalifikacji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następuje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wyniku walidacji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(sprawdzenia) i certyfikacji (otrzymania formalnego dokumentu potwierdzającego uzyskanie określonej kwalifikacji). Samo wydanie zaświadczenia/certyfikatu przez jednostkę szkoleniową nie jest jednoznaczne z uzyskaniem kwalifikacji </a:t>
            </a:r>
          </a:p>
          <a:p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endParaRPr lang="pl-PL" dirty="0"/>
          </a:p>
        </p:txBody>
      </p:sp>
      <p:sp>
        <p:nvSpPr>
          <p:cNvPr id="10" name="Tytuł 12"/>
          <p:cNvSpPr txBox="1">
            <a:spLocks/>
          </p:cNvSpPr>
          <p:nvPr/>
        </p:nvSpPr>
        <p:spPr bwMode="auto">
          <a:xfrm>
            <a:off x="427703" y="1130350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MONITOROWANIE UCZESTNIKÓW PROJEKTU</a:t>
            </a:r>
          </a:p>
        </p:txBody>
      </p:sp>
      <p:sp>
        <p:nvSpPr>
          <p:cNvPr id="15" name="pole tekstowe 14"/>
          <p:cNvSpPr txBox="1"/>
          <p:nvPr/>
        </p:nvSpPr>
        <p:spPr>
          <a:xfrm>
            <a:off x="857865" y="1828800"/>
            <a:ext cx="7489371" cy="6705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Autofit/>
          </a:bodyPr>
          <a:lstStyle/>
          <a:p>
            <a:pPr algn="ctr"/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Problematyczne kwestie uwzględnienia/nieuwzględnienia  uczestnika projektu we  wskaźniku</a:t>
            </a:r>
          </a:p>
        </p:txBody>
      </p:sp>
    </p:spTree>
    <p:extLst>
      <p:ext uri="{BB962C8B-B14F-4D97-AF65-F5344CB8AC3E}">
        <p14:creationId xmlns="" xmlns:p14="http://schemas.microsoft.com/office/powerpoint/2010/main" val="1989693869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2" name="pole tekstowe 1"/>
          <p:cNvSpPr txBox="1"/>
          <p:nvPr/>
        </p:nvSpPr>
        <p:spPr>
          <a:xfrm>
            <a:off x="526377" y="1744874"/>
            <a:ext cx="8098971" cy="1849306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Kompetencja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to wyodrębniony zestaw efektów uczenia się. Opis kompetencji zawiera jasno określone warunki określone warunki, które powinien spełniać uczestnik projektu ubiegający się o nabycie kompetencji, tj. wyczerpującą informację o efektach uczenia się oraz kryteria i metody weryfikacji. W przypadku kompetencji nie jest konieczne spełnienie warunków dotyczących walidacji, certyfikowania oraz rozpoznawalności dokumentów potwierdzających ich nabycie. Kluczowe dla nabywania kompetencji jest </a:t>
            </a: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zapewnienie realizacji w ramach projektu czterech etapów:</a:t>
            </a:r>
          </a:p>
        </p:txBody>
      </p:sp>
      <p:sp>
        <p:nvSpPr>
          <p:cNvPr id="10" name="Tytuł 12"/>
          <p:cNvSpPr txBox="1">
            <a:spLocks/>
          </p:cNvSpPr>
          <p:nvPr/>
        </p:nvSpPr>
        <p:spPr bwMode="auto">
          <a:xfrm>
            <a:off x="427703" y="1130350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MONITOROWANIE UCZESTNIKÓW PROJEKTU</a:t>
            </a:r>
          </a:p>
        </p:txBody>
      </p:sp>
      <p:graphicFrame>
        <p:nvGraphicFramePr>
          <p:cNvPr id="15" name="Diagram 14"/>
          <p:cNvGraphicFramePr/>
          <p:nvPr/>
        </p:nvGraphicFramePr>
        <p:xfrm>
          <a:off x="2025305" y="3505200"/>
          <a:ext cx="5335616" cy="2987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p14="http://schemas.microsoft.com/office/powerpoint/2010/main" val="125119988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0" name="Tytuł 12"/>
          <p:cNvSpPr txBox="1">
            <a:spLocks/>
          </p:cNvSpPr>
          <p:nvPr/>
        </p:nvSpPr>
        <p:spPr bwMode="auto">
          <a:xfrm>
            <a:off x="427703" y="1130350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MONITOROWANIE UCZESTNIKÓW PROJEKTU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725483" y="2934929"/>
            <a:ext cx="7725346" cy="2620297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Elementem wspólnym kwalifikacji i kompetencji jest konieczność określenia efektów uczenia się, czyli wskazania co dana osoba powinna wiedzieć, co potrafić i jakie kompetencje społeczne posiadać po zakończeniu danej formy wsparcia (np. kursu, szkolenia).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We wskaźnikach dotyczących osób bezrobotnych, długotrwale bezrobotnych</a:t>
            </a:r>
            <a:b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i biernych zawodowo uwzględniono kwalifikacje – nie kompetencje.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857865" y="1902540"/>
            <a:ext cx="7489371" cy="6705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Autofit/>
          </a:bodyPr>
          <a:lstStyle/>
          <a:p>
            <a:pPr algn="ctr"/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Problematyczne kwestie uwzględnienia/nieuwzględnienia  uczestnika projektu we  wskaźniku</a:t>
            </a:r>
          </a:p>
        </p:txBody>
      </p:sp>
    </p:spTree>
    <p:extLst>
      <p:ext uri="{BB962C8B-B14F-4D97-AF65-F5344CB8AC3E}">
        <p14:creationId xmlns="" xmlns:p14="http://schemas.microsoft.com/office/powerpoint/2010/main" val="1989693869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graphicFrame>
        <p:nvGraphicFramePr>
          <p:cNvPr id="14" name="Diagram 13"/>
          <p:cNvGraphicFramePr/>
          <p:nvPr/>
        </p:nvGraphicFramePr>
        <p:xfrm>
          <a:off x="664028" y="2168012"/>
          <a:ext cx="8022772" cy="4689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0" name="Tytuł 12"/>
          <p:cNvSpPr txBox="1">
            <a:spLocks/>
          </p:cNvSpPr>
          <p:nvPr/>
        </p:nvSpPr>
        <p:spPr bwMode="auto">
          <a:xfrm>
            <a:off x="427703" y="1130350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 lnSpcReduction="20000"/>
          </a:bodyPr>
          <a:lstStyle/>
          <a:p>
            <a:pPr algn="ctr">
              <a:lnSpc>
                <a:spcPct val="110000"/>
              </a:lnSpc>
            </a:pPr>
            <a:r>
              <a:rPr lang="pl-PL" sz="27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MONITOROWANIE</a:t>
            </a:r>
            <a:r>
              <a:rPr lang="pl-PL" sz="2800" dirty="0" smtClean="0"/>
              <a:t> </a:t>
            </a:r>
            <a:r>
              <a:rPr lang="pl-PL" sz="27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UCZESTNIKÓW</a:t>
            </a:r>
            <a:r>
              <a:rPr lang="pl-PL" sz="2800" dirty="0" smtClean="0"/>
              <a:t> </a:t>
            </a:r>
            <a:r>
              <a:rPr lang="pl-PL" sz="27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PROJEKTU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946353" y="1828799"/>
            <a:ext cx="7489371" cy="5014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no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Efektywność zatrudnieniowa - wskaźniki</a:t>
            </a:r>
          </a:p>
        </p:txBody>
      </p:sp>
    </p:spTree>
    <p:extLst>
      <p:ext uri="{BB962C8B-B14F-4D97-AF65-F5344CB8AC3E}">
        <p14:creationId xmlns="" xmlns:p14="http://schemas.microsoft.com/office/powerpoint/2010/main" val="3732326005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2" name="pole tekstowe 1"/>
          <p:cNvSpPr txBox="1"/>
          <p:nvPr/>
        </p:nvSpPr>
        <p:spPr>
          <a:xfrm>
            <a:off x="468086" y="2241753"/>
            <a:ext cx="8366781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Kryterium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efektywności zatrudnieniowej informuje o odsetku uczestników, którzy w wyniku objęcia wsparciem podjęli zatrudnienie (na podstawie stosunku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pracy, stosunku cywilnoprawnego lub samozatrudnienia (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z wyłączeniem osób, które w ramach danego projektu EFS otrzymały zwrotne lub bezzwrotne środki na podjęcie działalności gospodarczej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).</a:t>
            </a:r>
          </a:p>
          <a:p>
            <a:pPr algn="just">
              <a:spcBef>
                <a:spcPts val="600"/>
              </a:spcBef>
            </a:pP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Metodologia - </a:t>
            </a:r>
            <a:r>
              <a:rPr lang="pl-PL" sz="1400" u="sng" dirty="0" smtClean="0">
                <a:solidFill>
                  <a:schemeClr val="accent5">
                    <a:lumMod val="50000"/>
                  </a:schemeClr>
                </a:solidFill>
              </a:rPr>
              <a:t>zgodnie z </a:t>
            </a:r>
            <a:r>
              <a:rPr lang="pl-PL" sz="1400" i="1" u="sng" dirty="0" smtClean="0">
                <a:solidFill>
                  <a:schemeClr val="accent5">
                    <a:lumMod val="50000"/>
                  </a:schemeClr>
                </a:solidFill>
              </a:rPr>
              <a:t>Projektem Wytycznych w zakresie realizacji przedsięwzięć</a:t>
            </a:r>
            <a:br>
              <a:rPr lang="pl-PL" sz="1400" i="1" u="sng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400" i="1" u="sng" dirty="0" smtClean="0">
                <a:solidFill>
                  <a:schemeClr val="accent5">
                    <a:lumMod val="50000"/>
                  </a:schemeClr>
                </a:solidFill>
              </a:rPr>
              <a:t>z udziałem środków EFS w obszarze rynku pracy  na lata 2014-2020 (P. 3.2). </a:t>
            </a:r>
          </a:p>
          <a:p>
            <a:pPr algn="just">
              <a:spcBef>
                <a:spcPts val="600"/>
              </a:spcBef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przypadku:</a:t>
            </a:r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800" dirty="0" smtClean="0">
                <a:solidFill>
                  <a:schemeClr val="accent5">
                    <a:lumMod val="50000"/>
                  </a:schemeClr>
                </a:solidFill>
              </a:rPr>
              <a:t>     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stosunku pracy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- zatrudnienie na nieprzerwany okres co najmniej trzech miesięcy, przynajmniej na 1/4 etatu. 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umowy </a:t>
            </a:r>
            <a:r>
              <a:rPr lang="pl-PL" sz="1600" u="sng" dirty="0">
                <a:solidFill>
                  <a:schemeClr val="accent5">
                    <a:lumMod val="50000"/>
                  </a:schemeClr>
                </a:solidFill>
              </a:rPr>
              <a:t>cywilnoprawnej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 -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zatrudnienie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na minimum trzy pełne miesiące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oraz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wartość umowy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równa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lub wyższa trzykrotności minimalnego wynagrodzenia za pracę. 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umowy </a:t>
            </a:r>
            <a:r>
              <a:rPr lang="pl-PL" sz="1600" u="sng" dirty="0">
                <a:solidFill>
                  <a:schemeClr val="accent5">
                    <a:lumMod val="50000"/>
                  </a:schemeClr>
                </a:solidFill>
              </a:rPr>
              <a:t>o dzieło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, w której nie określono czasu trwania umowy – wartość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umowy równa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lub wyższa trzykrotności minimalnego wynagrodzenia. 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W przypadku </a:t>
            </a:r>
            <a:r>
              <a:rPr lang="pl-PL" sz="1600" u="sng" dirty="0">
                <a:solidFill>
                  <a:schemeClr val="accent5">
                    <a:lumMod val="50000"/>
                  </a:schemeClr>
                </a:solidFill>
              </a:rPr>
              <a:t>samozatrudnienia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 - udokumentowanie faktu prowadzenia działalności gospodarczej przez okres minimum trzech miesięcy po zakończeniu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udziału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projekcie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902106" y="1755057"/>
            <a:ext cx="7489371" cy="3687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Efektywność zatrudnieniowa</a:t>
            </a:r>
            <a:endParaRPr lang="pl-PL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Tytuł 12"/>
          <p:cNvSpPr txBox="1">
            <a:spLocks/>
          </p:cNvSpPr>
          <p:nvPr/>
        </p:nvSpPr>
        <p:spPr bwMode="auto">
          <a:xfrm>
            <a:off x="353963" y="1130350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 lnSpcReduction="20000"/>
          </a:bodyPr>
          <a:lstStyle/>
          <a:p>
            <a:pPr algn="ctr">
              <a:lnSpc>
                <a:spcPct val="110000"/>
              </a:lnSpc>
            </a:pPr>
            <a:r>
              <a:rPr lang="pl-PL" sz="27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MONITOROWANIE</a:t>
            </a:r>
            <a:r>
              <a:rPr lang="pl-PL" sz="2800" dirty="0" smtClean="0"/>
              <a:t> </a:t>
            </a:r>
            <a:r>
              <a:rPr lang="pl-PL" sz="27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UCZESTNIKÓW</a:t>
            </a:r>
            <a:r>
              <a:rPr lang="pl-PL" sz="2800" dirty="0" smtClean="0"/>
              <a:t> </a:t>
            </a:r>
            <a:r>
              <a:rPr lang="pl-PL" sz="27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PROJEKTU</a:t>
            </a:r>
          </a:p>
        </p:txBody>
      </p:sp>
    </p:spTree>
    <p:extLst>
      <p:ext uri="{BB962C8B-B14F-4D97-AF65-F5344CB8AC3E}">
        <p14:creationId xmlns="" xmlns:p14="http://schemas.microsoft.com/office/powerpoint/2010/main" val="3913599455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45690" y="2300747"/>
            <a:ext cx="8377084" cy="4061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algn="just"/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Pomiar – do 3 miesięcy od zakończenia udziału w projekcie</a:t>
            </a:r>
          </a:p>
          <a:p>
            <a:pPr algn="just"/>
            <a:endParaRPr lang="pl-PL" sz="16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pl-PL" sz="16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Sposób obliczania wskaźnika efektywności zatrudnieniowej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Zmienne: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a. </a:t>
            </a: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Liczba os. które podjęły zatrudnienie na warunkach określonych w metodologii</a:t>
            </a: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lvl="0" algn="just"/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b. Liczba os., które ukończyły udział w projekcie (należy uwzględnić osoby, które zakończyły udział w projekcie zgodnie z zaplanowaną ścieżką oraz osoby, które zakończyły udział niezgodnie z zaplanowaną ścieżką z powodu podjęcia pracy tj. przerwały udział w projekcie</a:t>
            </a:r>
            <a:b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z powodu podjęcia pracy). </a:t>
            </a: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lvl="0" algn="just"/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c. Liczba osób, które podjęły naukę w formach szkolnych po zakończeniu udziału w projekcie</a:t>
            </a: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lvl="0" algn="just"/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d. Liczba osób, które otrzymały dotację na założenie działalności gospodarczej w ramach EFS</a:t>
            </a: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algn="just"/>
            <a:r>
              <a:rPr lang="pl-PL" sz="1600" dirty="0" smtClean="0"/>
              <a:t> </a:t>
            </a:r>
          </a:p>
          <a:p>
            <a:pPr algn="just"/>
            <a:r>
              <a:rPr lang="pl-PL" sz="1600" b="1" dirty="0" smtClean="0"/>
              <a:t>Wskaźnik efektywności = a/(</a:t>
            </a:r>
            <a:r>
              <a:rPr lang="pl-PL" sz="1600" b="1" dirty="0" err="1" smtClean="0"/>
              <a:t>b-c-d</a:t>
            </a:r>
            <a:r>
              <a:rPr lang="pl-PL" sz="1600" b="1" dirty="0" smtClean="0"/>
              <a:t>)*100%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843113" y="1843543"/>
            <a:ext cx="7489371" cy="3687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Efektywność zatrudnieniowa</a:t>
            </a:r>
            <a:endParaRPr lang="pl-PL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Tytuł 12"/>
          <p:cNvSpPr txBox="1">
            <a:spLocks/>
          </p:cNvSpPr>
          <p:nvPr/>
        </p:nvSpPr>
        <p:spPr bwMode="auto">
          <a:xfrm>
            <a:off x="353963" y="1130350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 lnSpcReduction="20000"/>
          </a:bodyPr>
          <a:lstStyle/>
          <a:p>
            <a:pPr algn="ctr">
              <a:lnSpc>
                <a:spcPct val="110000"/>
              </a:lnSpc>
            </a:pPr>
            <a:r>
              <a:rPr lang="pl-PL" sz="27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MONITOROWANIE</a:t>
            </a:r>
            <a:r>
              <a:rPr lang="pl-PL" sz="2800" dirty="0" smtClean="0"/>
              <a:t> </a:t>
            </a:r>
            <a:r>
              <a:rPr lang="pl-PL" sz="27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UCZESTNIKÓW</a:t>
            </a:r>
            <a:r>
              <a:rPr lang="pl-PL" sz="2800" dirty="0" smtClean="0"/>
              <a:t> </a:t>
            </a:r>
            <a:r>
              <a:rPr lang="pl-PL" sz="27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PROJEKTU</a:t>
            </a:r>
          </a:p>
        </p:txBody>
      </p:sp>
    </p:spTree>
    <p:extLst>
      <p:ext uri="{BB962C8B-B14F-4D97-AF65-F5344CB8AC3E}">
        <p14:creationId xmlns="" xmlns:p14="http://schemas.microsoft.com/office/powerpoint/2010/main" val="2701101815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251520" y="2701103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b="1" dirty="0" smtClean="0">
              <a:solidFill>
                <a:srgbClr val="C00000"/>
              </a:solidFill>
            </a:endParaRPr>
          </a:p>
          <a:p>
            <a:pPr algn="ctr"/>
            <a:endParaRPr lang="pl-PL" b="1" dirty="0" smtClean="0">
              <a:solidFill>
                <a:srgbClr val="C00000"/>
              </a:solidFill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981902" y="2674780"/>
            <a:ext cx="727718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dirty="0" smtClean="0"/>
              <a:t> </a:t>
            </a:r>
          </a:p>
          <a:p>
            <a:pPr lvl="0" algn="just">
              <a:buFont typeface="Wingdings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Wytyczne w zakresie kwalifikowalności wydatków w ramach Europejskiego Funduszu Rozwoju Regionalnego, Europejskiego Funduszu Społecznego oraz Funduszu Spójności na Lata 2014 – 2020 zatwierdzone dn. 10 kwietnia 2015r. 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algn="just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Ocena kwalifikowalności wydatków odbywa się:</a:t>
            </a:r>
          </a:p>
          <a:p>
            <a:pPr algn="just"/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 algn="just">
              <a:buFont typeface="Wingdings" pitchFamily="2" charset="2"/>
              <a:buChar char="ü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na etapie oceny wniosku o dofinansowanie,</a:t>
            </a:r>
          </a:p>
          <a:p>
            <a:pPr lvl="0" algn="just">
              <a:buFont typeface="Wingdings" pitchFamily="2" charset="2"/>
              <a:buChar char="ü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trakcie realizacji projektu – weryfikacja wniosków o płatność, kontrola</a:t>
            </a:r>
          </a:p>
          <a:p>
            <a:pPr lvl="0" algn="just">
              <a:buFont typeface="Wingdings" pitchFamily="2" charset="2"/>
              <a:buChar char="ü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po zakończeniu realizacji projektu</a:t>
            </a:r>
          </a:p>
        </p:txBody>
      </p:sp>
      <p:sp>
        <p:nvSpPr>
          <p:cNvPr id="13" name="pole tekstowe 12"/>
          <p:cNvSpPr txBox="1"/>
          <p:nvPr/>
        </p:nvSpPr>
        <p:spPr>
          <a:xfrm>
            <a:off x="936521" y="1966447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Wytyczne kwalifikowalności wydatków</a:t>
            </a:r>
            <a:endParaRPr lang="pl-PL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4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7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KWALIFIKOWALNOŚĆ WYDATKÓW</a:t>
            </a: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7" name="pole tekstowe 6"/>
          <p:cNvSpPr txBox="1"/>
          <p:nvPr/>
        </p:nvSpPr>
        <p:spPr>
          <a:xfrm>
            <a:off x="646369" y="2118851"/>
            <a:ext cx="8055175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 algn="just">
              <a:buFont typeface="Wingdings" pitchFamily="2" charset="2"/>
              <a:buChar char="ü"/>
            </a:pP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Wytyczne z dnia 8 maja 2015 r. w zakresie realizacji zasady równości szans i niedyskryminacji,</a:t>
            </a:r>
            <a:b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w tym dostępności dla osób z niepełnosprawnościami oraz zasady równości szans kobiet</a:t>
            </a:r>
            <a:b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i mężczyzn w ramach funduszy unijnych na lata 2014-2020</a:t>
            </a:r>
          </a:p>
          <a:p>
            <a:pPr marL="182563" indent="-182563" algn="just"/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marL="182563" indent="-182563" algn="just">
              <a:buFont typeface="Wingdings" pitchFamily="2" charset="2"/>
              <a:buChar char="ü"/>
            </a:pP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Projekt Wytycznych w zakresie realizacji przedsięwzięć z udziałem środków Europejskiego Funduszu Społecznego w obszarze rynku pracy na lata 2014-2020 – załącznik nr 16 Regulaminu konkursu</a:t>
            </a:r>
          </a:p>
          <a:p>
            <a:pPr marL="182563" indent="-182563" algn="just"/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marL="182563" indent="-182563" algn="just">
              <a:buFont typeface="Wingdings" pitchFamily="2" charset="2"/>
              <a:buChar char="ü"/>
            </a:pP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Minimalne wymagania jakościowe projektu (standardy realizacji) – załącznik nr 12 do Regulaminu konkursu</a:t>
            </a:r>
          </a:p>
          <a:p>
            <a:pPr marL="182563" indent="-182563" algn="just">
              <a:buFont typeface="Wingdings" pitchFamily="2" charset="2"/>
              <a:buChar char="ü"/>
            </a:pPr>
            <a:endParaRPr lang="pl-PL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182563" indent="-182563" algn="just">
              <a:buFont typeface="Wingdings" pitchFamily="2" charset="2"/>
              <a:buChar char="ü"/>
            </a:pP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Rozporządzenie z dnia 02 lipca 2015 r. w sprawie udzielania pomocy de </a:t>
            </a:r>
            <a:r>
              <a:rPr lang="pl-PL" sz="1400" dirty="0" err="1" smtClean="0">
                <a:solidFill>
                  <a:schemeClr val="accent5">
                    <a:lumMod val="50000"/>
                  </a:schemeClr>
                </a:solidFill>
              </a:rPr>
              <a:t>minimis</a:t>
            </a: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 i pomocy publicznej w ramach programów operacyjnych finansowanych z Europejskiego Funduszu Społecznego na lata 201-2020 (</a:t>
            </a:r>
            <a:r>
              <a:rPr lang="pl-PL" sz="1400" dirty="0" err="1" smtClean="0">
                <a:solidFill>
                  <a:schemeClr val="accent5">
                    <a:lumMod val="50000"/>
                  </a:schemeClr>
                </a:solidFill>
              </a:rPr>
              <a:t>Dz.U</a:t>
            </a: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. z 2015 r. poz. 1073) </a:t>
            </a:r>
          </a:p>
          <a:p>
            <a:pPr marL="182563" indent="-182563" algn="just"/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marL="182563" indent="-182563" algn="just">
              <a:buFont typeface="Wingdings" pitchFamily="2" charset="2"/>
              <a:buChar char="ü"/>
            </a:pP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Plan realizacji Gwarancji dla Młodzieży w Polsce, Ministerstwo Pracy i Polityki Społecznej, Ministerstwo Infrastruktury i Rozwoju, kwiecień 2014 r.</a:t>
            </a:r>
          </a:p>
          <a:p>
            <a:pPr algn="just"/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  <a:endParaRPr lang="pl-PL" sz="1400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400" dirty="0" smtClean="0">
                <a:solidFill>
                  <a:srgbClr val="13223D"/>
                </a:solidFill>
              </a:rPr>
              <a:t>Dokumenty dotyczące udzielania wsparcia finansowego na rozwój przedsiębiorczości</a:t>
            </a:r>
            <a:br>
              <a:rPr lang="pl-PL" sz="1400" dirty="0" smtClean="0">
                <a:solidFill>
                  <a:srgbClr val="13223D"/>
                </a:solidFill>
              </a:rPr>
            </a:br>
            <a:r>
              <a:rPr lang="pl-PL" sz="1400" dirty="0" smtClean="0">
                <a:solidFill>
                  <a:srgbClr val="13223D"/>
                </a:solidFill>
              </a:rPr>
              <a:t>i </a:t>
            </a:r>
            <a:r>
              <a:rPr lang="pl-PL" sz="1400" dirty="0" err="1" smtClean="0">
                <a:solidFill>
                  <a:srgbClr val="13223D"/>
                </a:solidFill>
              </a:rPr>
              <a:t>samozatrudnienia</a:t>
            </a:r>
            <a:r>
              <a:rPr lang="pl-PL" sz="1400" dirty="0" smtClean="0">
                <a:solidFill>
                  <a:srgbClr val="13223D"/>
                </a:solidFill>
              </a:rPr>
              <a:t> dostępne na stronie DWUP (</a:t>
            </a:r>
            <a:r>
              <a:rPr lang="pl-PL" sz="1400" dirty="0" smtClean="0">
                <a:solidFill>
                  <a:srgbClr val="13223D"/>
                </a:solidFill>
                <a:hlinkClick r:id="rId6"/>
              </a:rPr>
              <a:t>http://wupdolnoslaski.praca.gov.pl/web/power-dwup</a:t>
            </a:r>
            <a:r>
              <a:rPr lang="pl-PL" sz="1400" dirty="0" smtClean="0">
                <a:solidFill>
                  <a:srgbClr val="13223D"/>
                </a:solidFill>
              </a:rPr>
              <a:t> - zakładka </a:t>
            </a:r>
            <a:r>
              <a:rPr lang="pl-PL" sz="1400" i="1" dirty="0" smtClean="0">
                <a:solidFill>
                  <a:srgbClr val="13223D"/>
                </a:solidFill>
              </a:rPr>
              <a:t>Wiadomości</a:t>
            </a:r>
            <a:r>
              <a:rPr lang="pl-PL" sz="1400" dirty="0" smtClean="0">
                <a:solidFill>
                  <a:srgbClr val="13223D"/>
                </a:solidFill>
              </a:rPr>
              <a:t>)</a:t>
            </a:r>
          </a:p>
        </p:txBody>
      </p:sp>
      <p:sp>
        <p:nvSpPr>
          <p:cNvPr id="8" name="Tytuł 12"/>
          <p:cNvSpPr txBox="1">
            <a:spLocks/>
          </p:cNvSpPr>
          <p:nvPr/>
        </p:nvSpPr>
        <p:spPr bwMode="auto">
          <a:xfrm>
            <a:off x="720090" y="1018068"/>
            <a:ext cx="7886700" cy="963919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 lnSpcReduction="20000"/>
          </a:bodyPr>
          <a:lstStyle/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Wybrane dokumenty programowe, wytyczne i akty prawne obowiązujące przy realizacji projektów</a:t>
            </a:r>
          </a:p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z konkursu POWR.01.02.02-IP.10-02-002/15 </a:t>
            </a:r>
          </a:p>
          <a:p>
            <a:pPr algn="ctr"/>
            <a:endParaRPr lang="pl-PL" sz="2400" b="1" dirty="0" smtClean="0">
              <a:solidFill>
                <a:schemeClr val="accent5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855375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589795" y="2403986"/>
            <a:ext cx="8141249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Ocena kwalifikowalności wydatków wykazanych we wniosku o płatność polegająca na weryfikacji dokumentów źródłowych. </a:t>
            </a:r>
          </a:p>
          <a:p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oparciu o metodykę doboru  dokumentów w ramach analizy pogłębionej IP zweryfikuje dokumenty źródłowe dotyczące:</a:t>
            </a:r>
          </a:p>
          <a:p>
            <a:pPr marL="265113" indent="-265113" algn="just">
              <a:buFont typeface="Wingdings" pitchFamily="2" charset="2"/>
              <a:buChar char="ü"/>
            </a:pP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 min. 5% pozycji wydatków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wykazanych  w złożonym wniosku o płatność, jednak </a:t>
            </a: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nie mniej niż 3 pozycje i nie więcej niż 10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pozycji wydatków. W próbie dokumentów uwzględniane są, w szczególności: wydatki związane z wynagrodzeniami personelu, wydatki dotyczące zamówień o wartości przekraczającej 20 000 PLN, wydatki dotyczące wykonania różnego rodzaju produktów/opracowań/ekspertyz na rzecz projektu,</a:t>
            </a:r>
          </a:p>
          <a:p>
            <a:pPr marL="265113" indent="-265113" algn="just">
              <a:buFont typeface="Wingdings" pitchFamily="2" charset="2"/>
              <a:buChar char="ü"/>
            </a:pP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 dokumentację źródłową dotyczącą minimum 5% uczestników projektu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wykazanych 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okresie rozliczeniowym, za jaki składany jest wniosek o płatność, jednak </a:t>
            </a: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nie mniej niż 3 i nie więcej niż 10 uczestników.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algn="just"/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</a:rPr>
              <a:t>Szczegóły dotyczące weryfikacji kwalifikowalności wydatków znajdują się w </a:t>
            </a:r>
            <a:r>
              <a:rPr lang="pl-PL" sz="1400" i="1" dirty="0" smtClean="0">
                <a:solidFill>
                  <a:schemeClr val="accent5">
                    <a:lumMod val="50000"/>
                  </a:schemeClr>
                </a:solidFill>
              </a:rPr>
              <a:t>Wytycznych w zakresie kontroli dla Programu Operacyjnego Wiedza Edukacja Rozwój 2014 – 2020 z dn. 3 lipca 2015 r.</a:t>
            </a:r>
            <a:endParaRPr lang="pl-PL" sz="14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Analiza pogłębiona</a:t>
            </a:r>
            <a:endParaRPr lang="pl-PL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7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KWALIFIKOWALNOŚĆ WYDATKÓW</a:t>
            </a: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1002752" y="2375269"/>
            <a:ext cx="72121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Wydatki uznane za kwalifikowalne  zgodnie z  podrozdziałem 6.2  </a:t>
            </a: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Wytycznych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muszą być:</a:t>
            </a:r>
          </a:p>
          <a:p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marL="176213" lvl="0" indent="-176213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1. zgodne z prawem unijnym i krajowym, PO WER i SZOOP, umową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o dofinansowanie (w tym budżetem), </a:t>
            </a: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Wytycznymi kwalifikowalności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, regulaminem konkursu,</a:t>
            </a:r>
          </a:p>
          <a:p>
            <a:pPr lvl="0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2. niezbędne do realizacji celów projektu,</a:t>
            </a:r>
          </a:p>
          <a:p>
            <a:pPr lvl="0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3. dokonane w sposób racjonalny, efektywny, przejrzysty,</a:t>
            </a:r>
          </a:p>
          <a:p>
            <a:pPr lvl="0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4. dotyczące towarów dostarczonych i/lub usług wykonanych,</a:t>
            </a:r>
          </a:p>
          <a:p>
            <a:pPr lvl="0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5. faktycznie poniesione,</a:t>
            </a:r>
          </a:p>
          <a:p>
            <a:pPr lvl="0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6. należycie udokumentowane,</a:t>
            </a:r>
          </a:p>
          <a:p>
            <a:pPr lvl="0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7. wykazane we wniosku o płatność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Ogólne warunki kwalifikowania wydatków</a:t>
            </a:r>
            <a:endParaRPr lang="pl-PL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7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KWALIFIKOWALNOŚĆ WYDATKÓW</a:t>
            </a: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251520" y="2701103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b="1" dirty="0" smtClean="0">
              <a:solidFill>
                <a:srgbClr val="C00000"/>
              </a:solidFill>
            </a:endParaRPr>
          </a:p>
          <a:p>
            <a:pPr algn="ctr"/>
            <a:endParaRPr lang="pl-PL" b="1" dirty="0" smtClean="0">
              <a:solidFill>
                <a:srgbClr val="C00000"/>
              </a:solidFill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929758" y="2798088"/>
            <a:ext cx="74768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arenR"/>
            </a:pP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zamówienia &gt; 50 tys. PLN netto  - zasada uczciwej konkurencji (zasada konkurencyjności lub pzp) </a:t>
            </a:r>
          </a:p>
          <a:p>
            <a:pPr marL="342900" indent="-342900" algn="just">
              <a:buFont typeface="+mj-lt"/>
              <a:buAutoNum type="arabicParenR"/>
            </a:pPr>
            <a:endParaRPr lang="pl-PL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wydatki o wartości od 20 tys. PLN netto do 50 tys. PLN netto włącznie - tryb uproszczony</a:t>
            </a:r>
          </a:p>
          <a:p>
            <a:pPr marL="342900" indent="-342900" algn="just">
              <a:buFont typeface="+mj-lt"/>
              <a:buAutoNum type="arabicParenR"/>
            </a:pPr>
            <a:endParaRPr lang="pl-PL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just">
              <a:buFont typeface="+mj-lt"/>
              <a:buAutoNum type="arabicParenR"/>
            </a:pP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wydatki o wartości do 20 tys. PLN netto  - brak trybu (ogólne warunki kwalifikowalności wydatków)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Tryby wyboru wykonawców </a:t>
            </a:r>
          </a:p>
        </p:txBody>
      </p:sp>
      <p:sp>
        <p:nvSpPr>
          <p:cNvPr id="13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7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KWALIFIKOWALNOŚĆ WYDATKÓW</a:t>
            </a: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251520" y="2701103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b="1" dirty="0" smtClean="0">
              <a:solidFill>
                <a:srgbClr val="C00000"/>
              </a:solidFill>
            </a:endParaRPr>
          </a:p>
          <a:p>
            <a:pPr algn="ctr"/>
            <a:endParaRPr lang="pl-PL" b="1" dirty="0" smtClean="0">
              <a:solidFill>
                <a:srgbClr val="C00000"/>
              </a:solidFill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831537" y="2341407"/>
            <a:ext cx="758979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Zasada konkurencyjności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dot. wszystkich zamówień w ramach projektu </a:t>
            </a: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przekraczających wartość 50 tys. złotych netto.</a:t>
            </a:r>
            <a:endParaRPr lang="pl-PL" sz="1600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pl-PL" sz="1600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Zasada konkurencyjności dotyczy: Beneficjentów niebędących podmiotami zobowiązanymi do stosowania ustawy Pzp w przypadku zamówień przekraczających wartość 50 tys. zł netto oraz Beneficjentów będących podmiotami zobowiązanymi do stosowania ustawy Pzp w przypadku zamówień poniżej progu określonego w art. 4 pkt. 8 ustawy Pzp (30 tys. euro netto),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jednocześnie przekraczającej 50 tys. zł netto;</a:t>
            </a:r>
          </a:p>
          <a:p>
            <a:endParaRPr lang="pl-PL" sz="1600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Beneficjent ma obowiązek upublicznienia zapytania ofertowego na stronie internetowej: </a:t>
            </a:r>
            <a:r>
              <a:rPr lang="pl-PL" sz="1600" u="sng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www.bazakonkurencyjnosci.gov.pl</a:t>
            </a:r>
            <a:endParaRPr lang="pl-PL" sz="1600" u="sng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Tryby wyboru wykonawców </a:t>
            </a:r>
          </a:p>
        </p:txBody>
      </p:sp>
      <p:sp>
        <p:nvSpPr>
          <p:cNvPr id="14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7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KWALIFIKOWALNOŚĆ WYDATKÓW</a:t>
            </a: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251520" y="2701103"/>
            <a:ext cx="8568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5400" b="1" dirty="0">
              <a:solidFill>
                <a:schemeClr val="accent6">
                  <a:lumMod val="75000"/>
                </a:schemeClr>
              </a:solidFill>
              <a:latin typeface="Century Schoolbook" panose="02040604050505020304" pitchFamily="18" charset="0"/>
            </a:endParaRPr>
          </a:p>
          <a:p>
            <a:pPr algn="ctr"/>
            <a:endParaRPr lang="pl-PL" b="1" dirty="0" smtClean="0">
              <a:solidFill>
                <a:srgbClr val="C00000"/>
              </a:solidFill>
            </a:endParaRPr>
          </a:p>
          <a:p>
            <a:pPr algn="ctr"/>
            <a:endParaRPr lang="pl-PL" b="1" dirty="0" smtClean="0">
              <a:solidFill>
                <a:srgbClr val="C00000"/>
              </a:solidFill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870156" y="2617306"/>
            <a:ext cx="759542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pl-PL" sz="1600" dirty="0" smtClean="0"/>
          </a:p>
          <a:p>
            <a:pPr lvl="0" algn="just">
              <a:buFont typeface="Wingdings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Ryczałtowe koszty pośrednie rozliczanie są wyłącznie z zastosowaniem stawek ryczałtowych: 25%, 20%, 15%, 10% kosztów bezpośrednich.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lvl="0" algn="just">
              <a:buFont typeface="Wingdings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Na etapie realizacji projektu IP weryfikuje, czy w zestawieniu poniesionych wydatków bezpośrednich załączonym do wniosku o płatność, nie zostały wykazane wydatki pośrednie.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lvl="0" algn="just">
              <a:buFont typeface="Wingdings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Brak szczegółowych wymagań dot. personelu zaangażowanego w ramach kosztów pośrednich – nie ma zastosowania podrozdział 6.16 Wytycznych – Koszty związane z angażowaniem personelu z wyjątkiem pkt. 7 ww. podrozdziału.</a:t>
            </a:r>
          </a:p>
          <a:p>
            <a:pPr lvl="0" algn="just">
              <a:buFont typeface="Wingdings" pitchFamily="2" charset="2"/>
              <a:buChar char="Ø"/>
            </a:pP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IP nie bada i nie weryfikuje dokumentów potwierdzających ponoszenie wydatków w ramach kosztów pośrednich.</a:t>
            </a:r>
          </a:p>
          <a:p>
            <a:endParaRPr lang="pl-PL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936521" y="187795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Koszty pośrednie</a:t>
            </a:r>
          </a:p>
        </p:txBody>
      </p:sp>
      <p:sp>
        <p:nvSpPr>
          <p:cNvPr id="14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7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KWALIFIKOWALNOŚĆ WYDATKÓW</a:t>
            </a: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pic>
        <p:nvPicPr>
          <p:cNvPr id="12" name="Picture 4" descr="logo_dwu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5377" y="316380"/>
            <a:ext cx="280740" cy="32071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960" y="128588"/>
            <a:ext cx="1472001" cy="676275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117" y="196322"/>
            <a:ext cx="1803750" cy="540000"/>
          </a:xfrm>
          <a:prstGeom prst="rect">
            <a:avLst/>
          </a:prstGeom>
        </p:spPr>
      </p:pic>
      <p:sp>
        <p:nvSpPr>
          <p:cNvPr id="16" name="pole tekstowe 15"/>
          <p:cNvSpPr txBox="1"/>
          <p:nvPr/>
        </p:nvSpPr>
        <p:spPr>
          <a:xfrm>
            <a:off x="251520" y="2701103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b="1" dirty="0" smtClean="0">
              <a:solidFill>
                <a:srgbClr val="C00000"/>
              </a:solidFill>
            </a:endParaRPr>
          </a:p>
          <a:p>
            <a:pPr algn="ctr"/>
            <a:endParaRPr lang="pl-PL" b="1" dirty="0" smtClean="0">
              <a:solidFill>
                <a:srgbClr val="C00000"/>
              </a:solidFill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646344" y="2428312"/>
            <a:ext cx="7937369" cy="4105220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 algn="just"/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Cross – financing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w ramach projektów współfinansowanych z EFS może dotyczyć wyłącznie takich kategorii wydatków, bez których realizacja projektu nie byłaby możliwa, w szczególności w związku z zapewnieniem realizacji zasady równości szans, a zwłaszcza potrzeb osób z niepełnosprawnościami.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Cross – financing może dotyczyć wyłącznie:</a:t>
            </a:r>
          </a:p>
          <a:p>
            <a:pPr lvl="0" algn="just">
              <a:buFont typeface="Wingdings" pitchFamily="2" charset="2"/>
              <a:buChar char="ü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zakupu nieruchomości,</a:t>
            </a:r>
          </a:p>
          <a:p>
            <a:pPr lvl="0" algn="just">
              <a:buFont typeface="Wingdings" pitchFamily="2" charset="2"/>
              <a:buChar char="ü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zakupu infrastruktury, przy czym poprzez infrastrukturę rozumie się elementy nieprzenośne, na stałe przytwierdzone do nieruchomości, np. wykonanie podjazdu do budynku, zainstalowanie windy w budynku,</a:t>
            </a:r>
          </a:p>
          <a:p>
            <a:pPr lvl="0" algn="just">
              <a:buFont typeface="Wingdings" pitchFamily="2" charset="2"/>
              <a:buChar char="ü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dostosowania lub adaptacji (prace remontowo - wykończeniowe) budynków i pomieszczeń.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Cross – financing – do 5 % wydatków kwalifikowanych projektu i jednocześnie nie może przekroczyć 10 % dofinansowania unijnego.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Wydatki ponoszone w ramach cross – financingu powyżej dopuszczalnej kwoty określonej w zatwierdzonym wniosku o dofinansowanie projektu są niekwalifikowalne.</a:t>
            </a:r>
          </a:p>
          <a:p>
            <a:endParaRPr lang="pl-PL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5" name="pole tekstowe 14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Cross - financing i zakup środków trwałych</a:t>
            </a:r>
            <a:endParaRPr lang="pl-PL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7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KWALIFIKOWALNOŚĆ WYDATKÓW</a:t>
            </a: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251520" y="2701103"/>
            <a:ext cx="8568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5400" b="1" dirty="0">
              <a:solidFill>
                <a:schemeClr val="accent6">
                  <a:lumMod val="75000"/>
                </a:schemeClr>
              </a:solidFill>
              <a:latin typeface="Century Schoolbook" panose="02040604050505020304" pitchFamily="18" charset="0"/>
            </a:endParaRPr>
          </a:p>
          <a:p>
            <a:pPr algn="ctr"/>
            <a:endParaRPr lang="pl-PL" b="1" dirty="0" smtClean="0">
              <a:solidFill>
                <a:srgbClr val="C00000"/>
              </a:solidFill>
            </a:endParaRPr>
          </a:p>
          <a:p>
            <a:pPr algn="ctr"/>
            <a:endParaRPr lang="pl-PL" b="1" dirty="0" smtClean="0">
              <a:solidFill>
                <a:srgbClr val="C00000"/>
              </a:solidFill>
            </a:endParaRPr>
          </a:p>
        </p:txBody>
      </p:sp>
      <p:sp>
        <p:nvSpPr>
          <p:cNvPr id="149505" name="Rectangle 1"/>
          <p:cNvSpPr>
            <a:spLocks noChangeArrowheads="1"/>
          </p:cNvSpPr>
          <p:nvPr/>
        </p:nvSpPr>
        <p:spPr bwMode="auto">
          <a:xfrm>
            <a:off x="801131" y="2312871"/>
            <a:ext cx="7826676" cy="411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lnSpcReduction="10000"/>
          </a:bodyPr>
          <a:lstStyle/>
          <a:p>
            <a:pPr lvl="0" algn="just"/>
            <a:r>
              <a:rPr kumimoji="0" lang="pl-PL" sz="16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Środki trwałe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– rzeczowe aktywa trwałe i zrównane z nimi, o przewidywanym okresie ekonomicznej użyteczności dłuższym niż rok, kompletne, zdatne do użytku</a:t>
            </a:r>
            <a:b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i przeznaczone na potrzeby jednostki organizacyjnej,</a:t>
            </a:r>
            <a:r>
              <a:rPr kumimoji="0" lang="pl-PL" sz="1600" b="0" i="0" u="none" strike="noStrike" cap="none" normalizeH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m.in. maszyny,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urządzenia*.</a:t>
            </a:r>
            <a:endParaRPr kumimoji="0" lang="pl-PL" sz="16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6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Wydatki w ramach projektu na zakup środków trwałych o wartości jednostkowej równej i wyższej niż 350 PLN netto w ramach kosztów bezpośrednich oraz wydatki</a:t>
            </a:r>
            <a:b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w ramach cross-financingu nie mogą łącznie przekroczyć 10% poniesionych wydatków kwalifikowalnych projektu.</a:t>
            </a:r>
            <a:endParaRPr kumimoji="0" lang="pl-PL" sz="16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6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lvl="0" algn="just" eaLnBrk="0" hangingPunct="0"/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Zakup środków trwałych, za wyjątkiem zakupu nieruchomości, infrastruktury</a:t>
            </a:r>
            <a:b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i środków trwałych przeznaczonych na dostosowanie lub adaptację budynków</a:t>
            </a:r>
            <a:b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i pomieszczeń, nie stanowi wydatku w ramach cross -</a:t>
            </a:r>
            <a:r>
              <a:rPr kumimoji="0" lang="pl-PL" sz="1600" b="0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financingu</a:t>
            </a:r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 .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 </a:t>
            </a:r>
          </a:p>
          <a:p>
            <a:pPr lvl="0" algn="just" eaLnBrk="0" hangingPunct="0"/>
            <a:endParaRPr lang="pl-PL" sz="1600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Times New Roman" pitchFamily="18" charset="0"/>
            </a:endParaRPr>
          </a:p>
          <a:p>
            <a:pPr lvl="0" algn="just" eaLnBrk="0" hangingPunct="0"/>
            <a:endParaRPr lang="pl-PL" sz="1600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Times New Roman" pitchFamily="18" charset="0"/>
            </a:endParaRPr>
          </a:p>
          <a:p>
            <a:pPr lvl="0" algn="just" eaLnBrk="0" hangingPunct="0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* </a:t>
            </a: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zgodnie z art. 3 ust.1 pkt15 ustawy z dnia 29 września 1994r. o rachunkowości (Dz. U. z 2013 r. poz.330, z </a:t>
            </a:r>
            <a:r>
              <a:rPr lang="pl-PL" sz="14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późn</a:t>
            </a:r>
            <a:r>
              <a:rPr lang="pl-PL" sz="14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.  zm.), z zastrzeżeniem inwestycji, o których mowa w art. 3 ust.1pkt 17 tej ustawy, </a:t>
            </a:r>
            <a:endParaRPr kumimoji="0" lang="pl-PL" sz="1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</a:rPr>
              <a:t>Cross - financing i zakup środków trwałych</a:t>
            </a:r>
            <a:endParaRPr lang="pl-PL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7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KWALIFIKOWALNOŚĆ WYDATKÓW</a:t>
            </a: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251520" y="2701103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b="1" dirty="0" smtClean="0">
              <a:solidFill>
                <a:srgbClr val="C00000"/>
              </a:solidFill>
            </a:endParaRPr>
          </a:p>
          <a:p>
            <a:pPr algn="ctr"/>
            <a:endParaRPr lang="pl-PL" b="1" dirty="0" smtClean="0">
              <a:solidFill>
                <a:srgbClr val="C00000"/>
              </a:solidFill>
            </a:endParaRPr>
          </a:p>
        </p:txBody>
      </p:sp>
      <p:sp>
        <p:nvSpPr>
          <p:cNvPr id="148481" name="Rectangle 1"/>
          <p:cNvSpPr>
            <a:spLocks noChangeArrowheads="1"/>
          </p:cNvSpPr>
          <p:nvPr/>
        </p:nvSpPr>
        <p:spPr bwMode="auto">
          <a:xfrm>
            <a:off x="870156" y="2340260"/>
            <a:ext cx="7536426" cy="4045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Po zakończeniu realizacji projektu IP ocenia, czy projekt został zrealizowany zgodnie z założeniami zawartymi we wniosku o dofinansowanie projektu.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W szczególności weryfikuje stopień realizacji założeń merytorycznych projektu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w stosunku do poniesionych kosztów. </a:t>
            </a:r>
          </a:p>
          <a:p>
            <a:pPr lvl="0" algn="just"/>
            <a:endParaRPr lang="pl-PL" sz="1600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  <a:p>
            <a:pPr lvl="0" algn="just" eaLnBrk="0" hangingPunct="0">
              <a:buFont typeface="Wingdings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Projekt rozliczany jest na etapie końcowego wniosku o płatność pod względem finansowym proporcjonalnie do stopnia osiągnięcia założeń merytorycznych określonych we wniosku o dofinansowanie, co jest określane jako „reguła proporcjonalności”. </a:t>
            </a:r>
            <a:endParaRPr lang="pl-PL" sz="1600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  <a:p>
            <a:pPr lvl="0" algn="just" eaLnBrk="0" hangingPunct="0">
              <a:buFont typeface="Wingdings" pitchFamily="2" charset="2"/>
              <a:buChar char="Ø"/>
            </a:pPr>
            <a:endParaRPr lang="pl-PL" sz="1600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  <a:p>
            <a:pPr lvl="0" algn="just" eaLnBrk="0" hangingPunct="0">
              <a:buFont typeface="Wingdings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IP może odstąpić od rozliczenia projektu zgodnie z regułą proporcjonalności lub obniżyć wysokość środków tej regule podlegających, jeśli beneficjent o to wnioskuje i należycie uzasadni przyczyny nieosiągnięcia założeń projektu, lub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w przypadku wystąpienia siły wyższej</a:t>
            </a:r>
            <a:r>
              <a:rPr lang="pl-PL" sz="11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.  </a:t>
            </a:r>
            <a:endParaRPr lang="pl-PL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Reguła proporcjonalności </a:t>
            </a:r>
          </a:p>
        </p:txBody>
      </p:sp>
      <p:sp>
        <p:nvSpPr>
          <p:cNvPr id="13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 lnSpcReduction="10000"/>
          </a:bodyPr>
          <a:lstStyle/>
          <a:p>
            <a:pPr algn="ctr">
              <a:lnSpc>
                <a:spcPct val="110000"/>
              </a:lnSpc>
            </a:pPr>
            <a:r>
              <a:rPr lang="pl-PL" sz="27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KWALIFIKOWALNOŚĆ WYDATKÓW</a:t>
            </a: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1106129" y="3115711"/>
            <a:ext cx="72414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Po wprowadzeniu do SL2014 umowy o dofinansowanie przez IP</a:t>
            </a:r>
            <a:b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i otrzymaniu przez Beneficjenta uprawnień do pracy w systemie, jest on zobowiązany, zgodnie z zapisami umowy o dofinansowanie, do wypełnienia w SL 2014 pierwszego harmonogramu płatności, który jest tożsamy w swojej treści z załącznikiem nr 4 do umowy</a:t>
            </a:r>
            <a:b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dirty="0" smtClean="0">
                <a:solidFill>
                  <a:schemeClr val="accent5">
                    <a:lumMod val="50000"/>
                  </a:schemeClr>
                </a:solidFill>
              </a:rPr>
              <a:t>o dofinansowanie. 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Harmonogram płatności </a:t>
            </a:r>
          </a:p>
        </p:txBody>
      </p:sp>
      <p:sp>
        <p:nvSpPr>
          <p:cNvPr id="11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OBSŁUGA SL2014 </a:t>
            </a:r>
            <a:endParaRPr lang="pl-PL" sz="2400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251520" y="2701103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b="1" dirty="0" smtClean="0">
              <a:solidFill>
                <a:srgbClr val="C00000"/>
              </a:solidFill>
            </a:endParaRPr>
          </a:p>
          <a:p>
            <a:pPr algn="ctr"/>
            <a:endParaRPr lang="pl-PL" b="1" dirty="0" smtClean="0">
              <a:solidFill>
                <a:srgbClr val="C00000"/>
              </a:solidFill>
            </a:endParaRPr>
          </a:p>
        </p:txBody>
      </p:sp>
      <p:sp>
        <p:nvSpPr>
          <p:cNvPr id="155649" name="Rectangle 1"/>
          <p:cNvSpPr>
            <a:spLocks noChangeArrowheads="1"/>
          </p:cNvSpPr>
          <p:nvPr/>
        </p:nvSpPr>
        <p:spPr bwMode="auto">
          <a:xfrm>
            <a:off x="1063403" y="2741222"/>
            <a:ext cx="7239939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pl-PL" sz="1600" b="1" dirty="0" smtClean="0"/>
              <a:t> </a:t>
            </a:r>
            <a:endParaRPr lang="pl-PL" sz="1600" dirty="0" smtClean="0"/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Zgodnie z zapisami umowy o dofinansowanie projektu  (§ 16 ust. 9) oraz Wytycznymi  w zakresie kwalifikowalności wydatków Beneficjent ma obowiązek wypełniania </a:t>
            </a: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bazy personelu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Zgodnie z  </a:t>
            </a: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Podręcznikiem Beneficjenta SL 2014 dla PO WER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,  rozdział 10 – Baza personelu zalecono, by dane uzupełniać na bieżąco, nie później niż przed dniem przekazania do instytucji wniosku o płatność zawierającego wydatki danego personelu.</a:t>
            </a:r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projektach współfinansowanych z EFS do </a:t>
            </a: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bazy  wprowadzane mają być tylko dane personelu rozliczanego w ramach kosztów bezpośrednich.</a:t>
            </a: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pl-P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Personel projektu</a:t>
            </a:r>
          </a:p>
        </p:txBody>
      </p:sp>
      <p:sp>
        <p:nvSpPr>
          <p:cNvPr id="11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OBSŁUGA SL2014 </a:t>
            </a:r>
            <a:endParaRPr lang="pl-PL" sz="2400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2" name="pole tekstowe 1"/>
          <p:cNvSpPr txBox="1"/>
          <p:nvPr/>
        </p:nvSpPr>
        <p:spPr>
          <a:xfrm>
            <a:off x="682752" y="1573640"/>
            <a:ext cx="799011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/>
              <a:t> </a:t>
            </a:r>
          </a:p>
          <a:p>
            <a:pPr algn="just"/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Umowa o dofinansowanie opisuje zobowiązania i uprawnienia oraz harmonogram realizacji projektu i jego budżet. Jej przedmiotem jest realizacja projektu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zgodnie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 </a:t>
            </a:r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wnioskiem o dofinansowanie, stanowiącym załącznik do umowy. </a:t>
            </a:r>
          </a:p>
          <a:p>
            <a:endParaRPr lang="pl-PL" dirty="0"/>
          </a:p>
        </p:txBody>
      </p:sp>
      <p:sp>
        <p:nvSpPr>
          <p:cNvPr id="8" name="Tytuł 12"/>
          <p:cNvSpPr txBox="1">
            <a:spLocks/>
          </p:cNvSpPr>
          <p:nvPr/>
        </p:nvSpPr>
        <p:spPr bwMode="auto">
          <a:xfrm>
            <a:off x="720090" y="1115605"/>
            <a:ext cx="7886700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>
              <a:lnSpc>
                <a:spcPct val="9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UMOWA O DOFINANSOWANIE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046349" y="2964427"/>
            <a:ext cx="7153755" cy="3082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lvl="0" indent="-342900" algn="just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ü"/>
            </a:pPr>
            <a:r>
              <a:rPr lang="pl-PL" altLang="pl-PL" sz="1600" dirty="0" smtClean="0">
                <a:solidFill>
                  <a:schemeClr val="accent5">
                    <a:lumMod val="50000"/>
                  </a:schemeClr>
                </a:solidFill>
              </a:rPr>
              <a:t>wyodrębniona ewidencja, rachunek bankowy, przekazywanie transz dotacji - § 7, § 8, § 9</a:t>
            </a:r>
          </a:p>
          <a:p>
            <a:pPr marL="342900" lvl="0" indent="-342900" algn="just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ü"/>
            </a:pPr>
            <a:r>
              <a:rPr lang="pl-PL" altLang="pl-PL" sz="1600" dirty="0" smtClean="0">
                <a:solidFill>
                  <a:schemeClr val="accent5">
                    <a:lumMod val="50000"/>
                  </a:schemeClr>
                </a:solidFill>
              </a:rPr>
              <a:t> SL 2014 -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§</a:t>
            </a:r>
            <a:r>
              <a:rPr lang="pl-PL" altLang="pl-PL" sz="1600" dirty="0" smtClean="0">
                <a:solidFill>
                  <a:schemeClr val="accent5">
                    <a:lumMod val="50000"/>
                  </a:schemeClr>
                </a:solidFill>
              </a:rPr>
              <a:t>16</a:t>
            </a:r>
          </a:p>
          <a:p>
            <a:pPr marL="342900" lvl="0" indent="-342900" algn="just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ü"/>
            </a:pPr>
            <a:r>
              <a:rPr lang="pl-PL" altLang="pl-PL" sz="1600" dirty="0" smtClean="0">
                <a:solidFill>
                  <a:schemeClr val="accent5">
                    <a:lumMod val="50000"/>
                  </a:schemeClr>
                </a:solidFill>
              </a:rPr>
              <a:t> Sprawozdawczość, wnioski o płatność -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§</a:t>
            </a:r>
            <a:r>
              <a:rPr lang="pl-PL" altLang="pl-PL" sz="1600" dirty="0" smtClean="0">
                <a:solidFill>
                  <a:schemeClr val="accent5">
                    <a:lumMod val="50000"/>
                  </a:schemeClr>
                </a:solidFill>
              </a:rPr>
              <a:t> 10,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§</a:t>
            </a:r>
            <a:r>
              <a:rPr lang="pl-PL" altLang="pl-PL" sz="1600" dirty="0" smtClean="0">
                <a:solidFill>
                  <a:schemeClr val="accent5">
                    <a:lumMod val="50000"/>
                  </a:schemeClr>
                </a:solidFill>
              </a:rPr>
              <a:t> 11</a:t>
            </a:r>
          </a:p>
          <a:p>
            <a:pPr marL="342900" lvl="0" indent="-342900" algn="just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ü"/>
            </a:pPr>
            <a:r>
              <a:rPr lang="pl-PL" altLang="pl-PL" sz="1600" dirty="0" smtClean="0">
                <a:solidFill>
                  <a:schemeClr val="accent5">
                    <a:lumMod val="50000"/>
                  </a:schemeClr>
                </a:solidFill>
              </a:rPr>
              <a:t> Harmonogram płatności -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§</a:t>
            </a:r>
            <a:r>
              <a:rPr lang="pl-PL" altLang="pl-PL" sz="1600" dirty="0" smtClean="0">
                <a:solidFill>
                  <a:schemeClr val="accent5">
                    <a:lumMod val="50000"/>
                  </a:schemeClr>
                </a:solidFill>
              </a:rPr>
              <a:t> 8</a:t>
            </a:r>
          </a:p>
          <a:p>
            <a:pPr marL="342900" indent="-342900" algn="just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ü"/>
            </a:pPr>
            <a:r>
              <a:rPr lang="pl-PL" altLang="pl-PL" sz="1600" dirty="0" smtClean="0">
                <a:solidFill>
                  <a:schemeClr val="accent5">
                    <a:lumMod val="50000"/>
                  </a:schemeClr>
                </a:solidFill>
              </a:rPr>
              <a:t> Ochrona danych osobowych -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§</a:t>
            </a:r>
            <a:r>
              <a:rPr lang="pl-PL" altLang="pl-PL" sz="1600" dirty="0" smtClean="0">
                <a:solidFill>
                  <a:schemeClr val="accent5">
                    <a:lumMod val="50000"/>
                  </a:schemeClr>
                </a:solidFill>
              </a:rPr>
              <a:t> 21</a:t>
            </a:r>
          </a:p>
          <a:p>
            <a:pPr marL="342900" indent="-342900" algn="just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ü"/>
            </a:pPr>
            <a:r>
              <a:rPr lang="pl-PL" altLang="pl-PL" sz="1600" dirty="0" smtClean="0">
                <a:solidFill>
                  <a:schemeClr val="accent5">
                    <a:lumMod val="50000"/>
                  </a:schemeClr>
                </a:solidFill>
              </a:rPr>
              <a:t>Dokonywanie zmian w projekcie - § 24</a:t>
            </a:r>
          </a:p>
          <a:p>
            <a:pPr marL="342900" indent="-342900" algn="just">
              <a:lnSpc>
                <a:spcPct val="90000"/>
              </a:lnSpc>
              <a:spcBef>
                <a:spcPts val="1000"/>
              </a:spcBef>
              <a:buFont typeface="Wingdings" pitchFamily="2" charset="2"/>
              <a:buChar char="ü"/>
            </a:pPr>
            <a:r>
              <a:rPr lang="pl-PL" altLang="pl-PL" sz="1600" dirty="0" smtClean="0">
                <a:solidFill>
                  <a:schemeClr val="accent5">
                    <a:lumMod val="50000"/>
                  </a:schemeClr>
                </a:solidFill>
              </a:rPr>
              <a:t>Zwroty - § 8, § 13</a:t>
            </a:r>
          </a:p>
          <a:p>
            <a:pPr marL="0" marR="0" lvl="0" indent="0" algn="just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pl-PL" altLang="pl-P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endParaRPr kumimoji="0" lang="pl-PL" altLang="pl-PL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1061884" y="2407941"/>
            <a:ext cx="712347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Zgodnie z zapisami umowy o dofinansowanie projektu  (§ 16 ust. 1) Beneficjent ma obowiązek gromadzenia wszelkich </a:t>
            </a:r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danych dotyczących zamówień publicznych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w ramach realizowanego projektu oraz zawartych w ramach tych zamówień kontraktów i ich wykonawców, jeżeli jest  zobligowany do stosowania PZP.</a:t>
            </a:r>
          </a:p>
          <a:p>
            <a:pPr algn="just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Szczegółowa instrukcja zawarta jest w Podręczniku Beneficjenta. W zakładce </a:t>
            </a: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zamówienia publiczne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zgodnie z uszczegółowieniem Podręcznika należy zamieszczać informacje o zamówieniach powyżej progu 30 tys. Euro (w tym również zamówienia w trybie zasady konkurencyjności) natomiast dokumentację źródłową należy załączać jedynie w odniesieniu do zamówień powyżej progów unijnych.</a:t>
            </a:r>
          </a:p>
          <a:p>
            <a:pPr algn="just">
              <a:buFontTx/>
              <a:buChar char="-"/>
            </a:pP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FontTx/>
              <a:buChar char="-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roboty budowlane -próg to 5 225 000 euro – 21 813 852 zł netto, </a:t>
            </a:r>
          </a:p>
          <a:p>
            <a:pPr algn="just">
              <a:buFontTx/>
              <a:buChar char="-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dostawy lub usługi - próg to 135 000 euro – 563 612 zł netto. </a:t>
            </a:r>
          </a:p>
          <a:p>
            <a:pPr algn="just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Zamówienia publiczne</a:t>
            </a:r>
          </a:p>
        </p:txBody>
      </p:sp>
      <p:sp>
        <p:nvSpPr>
          <p:cNvPr id="10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OBSŁUGA SL2014 </a:t>
            </a:r>
            <a:endParaRPr lang="pl-PL" sz="2400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988142" y="2831691"/>
            <a:ext cx="7521678" cy="331838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Dane uczestników projektu są przekazywane wraz z wnioskiem o płatność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formie </a:t>
            </a: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Formularza monitorowania uczestników .</a:t>
            </a:r>
          </a:p>
          <a:p>
            <a:pPr algn="just">
              <a:buFont typeface="Wingdings" pitchFamily="2" charset="2"/>
              <a:buChar char="Ø"/>
            </a:pPr>
            <a:endParaRPr lang="pl-PL" sz="1600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Weryfikacja i potwierdzenie prawidłowości przekazanych danych jest jednym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 warunków zatwierdzenia wniosku o płatność. </a:t>
            </a:r>
          </a:p>
          <a:p>
            <a:pPr algn="just">
              <a:buFont typeface="Wingdings" pitchFamily="2" charset="2"/>
              <a:buChar char="Ø"/>
            </a:pPr>
            <a:endParaRPr lang="pl-PL" sz="1600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Dane dotyczące uczestników projektów zbierane są w momencie rozpoczęcia udziału osoby lub instytucji/ w projekcie. Uczestnika projektu należy wykazać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SL2014 w momencie rozpoczęcia udziału w pierwszej formie wsparcia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projekcie (IPD).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Monitorowanie uczestników</a:t>
            </a:r>
          </a:p>
        </p:txBody>
      </p:sp>
      <p:sp>
        <p:nvSpPr>
          <p:cNvPr id="10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OBSŁUGA SL2014 </a:t>
            </a:r>
            <a:endParaRPr lang="pl-PL" sz="2400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884902" y="2610465"/>
            <a:ext cx="7374194" cy="32446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pl-PL" sz="15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lvl="0" algn="just">
              <a:buFont typeface="Wingdings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Jako uczestników należy wykazać wyłącznie te osoby, które można zidentyfikować i uzyskać od nich zakres danych niezbędnych do wypełnienia modułu.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lvl="0" algn="just">
              <a:buFont typeface="Wingdings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Warunkiem koniecznym do wprowadzenia informacji o udziale uczestnika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projekcie jest zapewnienie danych w szczególności dla wspólnych wskaźników produktu odnoszących się do następujących danych osobowych: status na rynku pracy, wiek, wykształcenie, płeć, sytuacja gospodarstwa domowego zgodnie z </a:t>
            </a: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Wytycznymi w zakresie monitorowania postępu rzeczowego realizacji programów operacyjnych na lata 2014-2020.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Monitorowanie uczestników</a:t>
            </a:r>
          </a:p>
        </p:txBody>
      </p:sp>
      <p:sp>
        <p:nvSpPr>
          <p:cNvPr id="10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OBSŁUGA SL2014 </a:t>
            </a:r>
            <a:endParaRPr lang="pl-PL" sz="2400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251520" y="2701103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b="1" dirty="0" smtClean="0">
              <a:solidFill>
                <a:srgbClr val="C00000"/>
              </a:solidFill>
            </a:endParaRPr>
          </a:p>
          <a:p>
            <a:pPr algn="ctr"/>
            <a:endParaRPr lang="pl-PL" b="1" dirty="0" smtClean="0">
              <a:solidFill>
                <a:srgbClr val="C00000"/>
              </a:solidFill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904366" y="2453610"/>
            <a:ext cx="7664448" cy="4065177"/>
          </a:xfrm>
          <a:prstGeom prst="rect">
            <a:avLst/>
          </a:prstGeom>
        </p:spPr>
        <p:txBody>
          <a:bodyPr wrap="square">
            <a:normAutofit fontScale="92500" lnSpcReduction="20000"/>
          </a:bodyPr>
          <a:lstStyle/>
          <a:p>
            <a:pPr lvl="0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Jeżeli nie jest możliwe określenie wszystkich wymaganych danych osobowych, nie można wykazywać danej osoby jako uczestnika projektu w systemie. </a:t>
            </a:r>
            <a:endParaRPr lang="pl-PL" sz="16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 algn="just">
              <a:buFont typeface="Wingdings" pitchFamily="2" charset="2"/>
              <a:buChar char="Ø"/>
            </a:pP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Jeżeli istnieją wątpliwości co do sposobu uzupełnienia danych dotyczących uczestnika i przypisania go do właściwej kategorii, należy zwrócić uwagę na zapisy Słownika który jest załącznikiem do Podręcznika beneficjenta, na definicje zawarte w Wytycznych oraz definicje zawarte na Wspólnej Liście Wskaźników Kluczowych dla EFS.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lvl="0" algn="just">
              <a:buFont typeface="Wingdings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Datę zakończenia udziału w projekcie należy wypełnić zarówno w sytuacji, gdy osoba zakończyła udział w projekcie zgodnie z zaplanowaną ścieżką (zgodnie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 założeniami projektu), jak i w momencie przedwczesnego opuszczenia projektu,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tj. przerwania udziału w projekcie przed zakończeniem zaplanowanych form wsparcia.</a:t>
            </a:r>
          </a:p>
          <a:p>
            <a:pPr lvl="0" algn="just">
              <a:buFont typeface="Wingdings" pitchFamily="2" charset="2"/>
              <a:buChar char="Ø"/>
            </a:pP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sytuacji, gdy z daną formą wsparcia np. ze szkoleniem/stażem powiązane są dodatkowe działania np. sfinansowanie kosztów przejazdu/zakwaterowania należy wykazać tylko wiodąca formę wsparcia. </a:t>
            </a:r>
          </a:p>
          <a:p>
            <a:pPr algn="just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 algn="just">
              <a:buFont typeface="Wingdings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Możliwość edycji wartości narastających wskaźników. 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lvl="0" algn="just">
              <a:buFont typeface="Wingdings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Możliwość eksportu danych uczestników do pliku Excel.  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Monitorowanie uczestników</a:t>
            </a:r>
          </a:p>
        </p:txBody>
      </p:sp>
      <p:sp>
        <p:nvSpPr>
          <p:cNvPr id="13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OBSŁUGA SL2014 </a:t>
            </a:r>
            <a:endParaRPr lang="pl-PL" sz="2400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176106" y="2767091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b="1" dirty="0" smtClean="0">
              <a:solidFill>
                <a:srgbClr val="C00000"/>
              </a:solidFill>
            </a:endParaRPr>
          </a:p>
          <a:p>
            <a:pPr algn="ctr"/>
            <a:endParaRPr lang="pl-PL" b="1" dirty="0" smtClean="0">
              <a:solidFill>
                <a:srgbClr val="C00000"/>
              </a:solidFill>
            </a:endParaRPr>
          </a:p>
        </p:txBody>
      </p:sp>
      <p:sp>
        <p:nvSpPr>
          <p:cNvPr id="152577" name="Rectangle 1"/>
          <p:cNvSpPr>
            <a:spLocks noChangeArrowheads="1"/>
          </p:cNvSpPr>
          <p:nvPr/>
        </p:nvSpPr>
        <p:spPr bwMode="auto">
          <a:xfrm>
            <a:off x="1209367" y="2896360"/>
            <a:ext cx="700548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/>
            <a:r>
              <a:rPr kumimoji="0" lang="pl-PL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</a:rPr>
              <a:t>Beneficjent jest zobowiązany do wykorzystywania SL2014 w procesie rozliczania projektu oraz komunikowania się z IP.</a:t>
            </a:r>
          </a:p>
          <a:p>
            <a:pPr lvl="0" algn="just"/>
            <a:endParaRPr lang="pl-PL" sz="1600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IP komunikuje się z Beneficjentem również za pośrednictwem SL2014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np. w zakresie bieżącej korespondencji dotyczącej projektu, akceptacji formularzy wprowadzania zmian w projekcie, przesyłania informacji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o wynikach weryfikacji wniosku o płatność.  </a:t>
            </a:r>
          </a:p>
          <a:p>
            <a:pPr algn="just"/>
            <a:endParaRPr kumimoji="0" lang="pl-PL" sz="16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algn="just"/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Komunikacja</a:t>
            </a:r>
          </a:p>
        </p:txBody>
      </p:sp>
      <p:sp>
        <p:nvSpPr>
          <p:cNvPr id="11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OBSŁUGA SL2014 </a:t>
            </a:r>
            <a:endParaRPr lang="pl-PL" sz="2400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176106" y="2767091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b="1" dirty="0" smtClean="0">
              <a:solidFill>
                <a:srgbClr val="C00000"/>
              </a:solidFill>
            </a:endParaRPr>
          </a:p>
          <a:p>
            <a:pPr algn="ctr"/>
            <a:endParaRPr lang="pl-PL" b="1" dirty="0" smtClean="0">
              <a:solidFill>
                <a:srgbClr val="C00000"/>
              </a:solidFill>
            </a:endParaRPr>
          </a:p>
        </p:txBody>
      </p:sp>
      <p:sp>
        <p:nvSpPr>
          <p:cNvPr id="152577" name="Rectangle 1"/>
          <p:cNvSpPr>
            <a:spLocks noChangeArrowheads="1"/>
          </p:cNvSpPr>
          <p:nvPr/>
        </p:nvSpPr>
        <p:spPr bwMode="auto">
          <a:xfrm>
            <a:off x="943897" y="2483406"/>
            <a:ext cx="740369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 algn="just"/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Rodzaje wniosku o płatność :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o zaliczkę, o refundację, rozliczający zaliczkę, sprawozdawczy, o płatność końcową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Można wybrać klika rodzajów wniosku np.: o zaliczkę, rozliczający zaliczkę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i sprawozdawczy.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lvl="0" algn="just"/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Nie można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</a:p>
          <a:p>
            <a:pPr marL="88900" indent="-88900" algn="just">
              <a:buFont typeface="Arial" pitchFamily="34" charset="0"/>
              <a:buChar char="•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ubiegać się o zaliczkę i jednocześnie składać wniosek o płatność końcową projektu</a:t>
            </a:r>
          </a:p>
          <a:p>
            <a:pPr marL="88900" indent="-88900" algn="just">
              <a:buFont typeface="Arial" pitchFamily="34" charset="0"/>
              <a:buChar char="•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utworzyć kolejnego wniosku, jeżeli został już złożony wniosek o płatność końcową i  został on zatwierdzony przez instytucję.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Wniosek o płatność</a:t>
            </a:r>
          </a:p>
        </p:txBody>
      </p:sp>
      <p:sp>
        <p:nvSpPr>
          <p:cNvPr id="11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OBSŁUGA SL2014 </a:t>
            </a:r>
            <a:endParaRPr lang="pl-PL" sz="2400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8" name="pole tekstowe 7"/>
          <p:cNvSpPr txBox="1"/>
          <p:nvPr/>
        </p:nvSpPr>
        <p:spPr>
          <a:xfrm>
            <a:off x="1187170" y="2241756"/>
            <a:ext cx="7204662" cy="443926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Do wniosku o płatność generują się dane wpisane do SL2014 w module </a:t>
            </a: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Umowy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na podstawie zatwierdzonego wniosku o dofinansowanie</a:t>
            </a: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: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nazwy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i wartości docelowe wskaźników, zaplanowane do realizacji zadania, budżet projektu.  </a:t>
            </a:r>
          </a:p>
          <a:p>
            <a:pPr algn="just"/>
            <a:endParaRPr lang="pl-PL" sz="800" u="sng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 algn="just">
              <a:spcAft>
                <a:spcPts val="600"/>
              </a:spcAft>
            </a:pP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Postęp rzeczowy realizacji projektu: 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należy opisać stan realizacji poszczególnych zadań, które zostały określone we WND i wpisane do modułu </a:t>
            </a: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Umowa. W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opisie należy uwzględnić podjęte działania </a:t>
            </a: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z zakresu równości szans i dostępności projektu dla osób</a:t>
            </a:r>
            <a:b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z </a:t>
            </a:r>
            <a:r>
              <a:rPr lang="pl-PL" sz="1600" u="sng" dirty="0" err="1" smtClean="0">
                <a:solidFill>
                  <a:schemeClr val="accent5">
                    <a:lumMod val="50000"/>
                  </a:schemeClr>
                </a:solidFill>
              </a:rPr>
              <a:t>niepełnosprawnościami</a:t>
            </a: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  oraz z zakresu równości szans kobiet</a:t>
            </a:r>
            <a:b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i mężczyzn.</a:t>
            </a: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 algn="just"/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Wskaźniki produktu: 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należy wskazać liczbę wytworzonych produktów w odniesieniu do danego okresu rozliczeniowego w zakresie wskaźników kluczowych (WLWK) jak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i specyficzne dla projektu np. liczbę osób objętych szkoleniami. System prezentuje informacje i wartości dotyczące wskaźników produktu zgodnie ze stanem zapisanym w </a:t>
            </a: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Umowie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pl-PL" sz="1600" b="1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Wniosek o płatność</a:t>
            </a:r>
          </a:p>
        </p:txBody>
      </p:sp>
      <p:sp>
        <p:nvSpPr>
          <p:cNvPr id="11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OBSŁUGA SL2014 </a:t>
            </a:r>
            <a:endParaRPr lang="pl-PL" sz="2400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988142" y="2391520"/>
            <a:ext cx="7418438" cy="361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600" b="1" dirty="0" smtClean="0"/>
          </a:p>
          <a:p>
            <a:pPr lvl="0" algn="just">
              <a:spcAft>
                <a:spcPts val="600"/>
              </a:spcAft>
            </a:pP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Wskaźniki rezultatu :</a:t>
            </a:r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Należy określić zarówno efekty działań osiągnięte w trakcie realizacji projektu jak i te, które nastąpiły po jego zakończeniu (w wyniku realizowania projektu). System prezentuje informacje i wartości dotyczące wskaźników zgodnie ze stanem zapisanym w umowie. </a:t>
            </a:r>
          </a:p>
          <a:p>
            <a:pPr lvl="0" algn="just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Wskaźniki służące monitorowaniu kryterium efektywności zatrudnieniowej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danym okresie sprawozdawczym należy monitorować narastająco od początku realizacji projektu – nie jest możliwe prawidłowe określenie tego wskaźnika w danym okresie sprawozdawczym .</a:t>
            </a:r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kolumnie </a:t>
            </a: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Wartość osiągnięta w okresie sprawozdawczym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oraz w kolumnie</a:t>
            </a: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 Wartość osiągnięta od początku realizacji projektu (narastająco)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należy wpisywać tożsame dane.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Wniosek o płatność</a:t>
            </a:r>
          </a:p>
        </p:txBody>
      </p:sp>
      <p:sp>
        <p:nvSpPr>
          <p:cNvPr id="10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OBSŁUGA SL2014 </a:t>
            </a:r>
            <a:endParaRPr lang="pl-PL" sz="2400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1061885" y="2832568"/>
            <a:ext cx="7152968" cy="3184774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lvl="0" algn="just"/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Problemy napotkane w trakcie realizacji:</a:t>
            </a:r>
          </a:p>
          <a:p>
            <a:pPr lvl="0" algn="just"/>
            <a:endParaRPr lang="pl-PL" sz="1600" u="sng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należy opisać problemy na jakie Beneficjent napotkał w trakcie realizacji projektu (jeśli wystąpiły). Należy również opisać środki zaradcze i konkretne działania jakie Beneficjent zamierza podjąć w celu zniwelowania problemów.</a:t>
            </a:r>
          </a:p>
          <a:p>
            <a:pPr lvl="0" algn="just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Przedstawione informacje będą brane pod uwagę w sytuacji, gdy IP będzie podejmowała decyzję o odstąpieniu od zastosowania reguły proporcjonalności w projekcie – w przypadku nieosiągnięcia założonych wskaźników. 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Wniosek o płatność</a:t>
            </a:r>
          </a:p>
        </p:txBody>
      </p:sp>
      <p:sp>
        <p:nvSpPr>
          <p:cNvPr id="10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OBSŁUGA SL2014 </a:t>
            </a:r>
            <a:endParaRPr lang="pl-PL" sz="2400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908131" y="2393067"/>
            <a:ext cx="7506929" cy="159600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just">
              <a:spcAft>
                <a:spcPts val="600"/>
              </a:spcAft>
            </a:pPr>
            <a:r>
              <a:rPr lang="pl-PL" sz="1300" b="1" u="sng" dirty="0" smtClean="0">
                <a:solidFill>
                  <a:schemeClr val="accent5">
                    <a:lumMod val="50000"/>
                  </a:schemeClr>
                </a:solidFill>
              </a:rPr>
              <a:t>Planowany przebieg realizacji:</a:t>
            </a:r>
          </a:p>
          <a:p>
            <a:pPr lvl="0" algn="just"/>
            <a:r>
              <a:rPr lang="pl-PL" sz="1300" dirty="0" smtClean="0">
                <a:solidFill>
                  <a:schemeClr val="accent5">
                    <a:lumMod val="50000"/>
                  </a:schemeClr>
                </a:solidFill>
              </a:rPr>
              <a:t>należy określić działania, które Beneficjent będzie realizował w kolejnym okresie sprawozdawczym</a:t>
            </a:r>
          </a:p>
          <a:p>
            <a:pPr algn="just"/>
            <a:r>
              <a:rPr lang="pl-PL" sz="13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algn="just">
              <a:spcAft>
                <a:spcPts val="600"/>
              </a:spcAft>
            </a:pPr>
            <a:r>
              <a:rPr lang="pl-PL" sz="1300" b="1" u="sng" dirty="0" smtClean="0">
                <a:solidFill>
                  <a:schemeClr val="accent5">
                    <a:lumMod val="50000"/>
                  </a:schemeClr>
                </a:solidFill>
              </a:rPr>
              <a:t>Postęp finansowy: </a:t>
            </a:r>
          </a:p>
          <a:p>
            <a:pPr lvl="0" algn="just"/>
            <a:r>
              <a:rPr lang="pl-PL" sz="1300" dirty="0" smtClean="0">
                <a:solidFill>
                  <a:schemeClr val="accent5">
                    <a:lumMod val="50000"/>
                  </a:schemeClr>
                </a:solidFill>
              </a:rPr>
              <a:t>Zestawienie dokumentów – należy wprowadzić dane dotyczące wydatków poniesionych w danym okresie sprawozdawczym. Wartość wydatków kwalifikowalnych i dofinansowania przenosi się na pierwszą stronę projektu.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Wniosek o płatność</a:t>
            </a:r>
          </a:p>
        </p:txBody>
      </p:sp>
      <p:sp>
        <p:nvSpPr>
          <p:cNvPr id="10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OBSŁUGA SL2014 </a:t>
            </a:r>
            <a:endParaRPr lang="pl-PL" sz="2400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1" name="Obraz 10"/>
          <p:cNvPicPr/>
          <p:nvPr/>
        </p:nvPicPr>
        <p:blipFill>
          <a:blip r:embed="rId5" cstate="print"/>
          <a:srcRect l="7273" t="59788" r="26116" b="16402"/>
          <a:stretch>
            <a:fillRect/>
          </a:stretch>
        </p:blipFill>
        <p:spPr bwMode="auto">
          <a:xfrm>
            <a:off x="275272" y="4114800"/>
            <a:ext cx="8697278" cy="228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2" name="pole tekstowe 1"/>
          <p:cNvSpPr txBox="1"/>
          <p:nvPr/>
        </p:nvSpPr>
        <p:spPr>
          <a:xfrm>
            <a:off x="609600" y="2329544"/>
            <a:ext cx="799011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dirty="0" smtClean="0"/>
              <a:t> </a:t>
            </a:r>
          </a:p>
          <a:p>
            <a:endParaRPr lang="pl-PL" dirty="0"/>
          </a:p>
        </p:txBody>
      </p:sp>
      <p:sp>
        <p:nvSpPr>
          <p:cNvPr id="8" name="pole tekstowe 7"/>
          <p:cNvSpPr txBox="1"/>
          <p:nvPr/>
        </p:nvSpPr>
        <p:spPr>
          <a:xfrm>
            <a:off x="705376" y="1933626"/>
            <a:ext cx="8003357" cy="4067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pl-PL" alt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l-PL" sz="1600" b="1" u="sng" dirty="0" smtClean="0">
                <a:solidFill>
                  <a:schemeClr val="accent5">
                    <a:lumMod val="50000"/>
                  </a:schemeClr>
                </a:solidFill>
              </a:rPr>
              <a:t>Wyodrębniona ewidencja księgowa projektu: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Konieczność prowadzenia wyodrębnionej ewidencji wydatków jest warunkiem zawartym w umowie o dofinansowanie projektu (§ 7). 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Ewidencja wydatków powinna być prowadzona w sposób przejrzysty, tak aby możliwa była identyfikacja poszczególnych operacji związanych z projektem, z wyłączeniem kosztów pośrednich.</a:t>
            </a:r>
          </a:p>
          <a:p>
            <a:pPr algn="just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l-PL" sz="1600" b="1" u="sng" dirty="0" smtClean="0">
                <a:solidFill>
                  <a:schemeClr val="accent5">
                    <a:lumMod val="50000"/>
                  </a:schemeClr>
                </a:solidFill>
              </a:rPr>
              <a:t>Wyodrębniony rachunek bankowy projektu: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pl-PL" alt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pl-PL" altLang="pl-PL" sz="1600" dirty="0" smtClean="0">
                <a:solidFill>
                  <a:schemeClr val="accent5">
                    <a:lumMod val="50000"/>
                  </a:schemeClr>
                </a:solidFill>
              </a:rPr>
              <a:t>Beneficjent zobowiązany jest do prowadzenia wyodrębnionego rachunku bankowego na potrzeby realizacji projektu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(§ 8).</a:t>
            </a:r>
            <a:endParaRPr lang="pl-PL" alt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pl-PL" altLang="pl-PL" sz="15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pl-PL" altLang="pl-PL" sz="1600" dirty="0" smtClean="0">
                <a:solidFill>
                  <a:schemeClr val="accent5">
                    <a:lumMod val="50000"/>
                  </a:schemeClr>
                </a:solidFill>
              </a:rPr>
              <a:t>Operacje prowadzone na rachunku bankowym projektu podlegają kontroli (planowej, doraźnej lub na życzenie IP jako załącznik do wniosku o płatność).</a:t>
            </a:r>
          </a:p>
          <a:p>
            <a:pPr algn="just">
              <a:lnSpc>
                <a:spcPct val="90000"/>
              </a:lnSpc>
              <a:defRPr/>
            </a:pPr>
            <a:r>
              <a:rPr lang="pl-PL" alt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</p:txBody>
      </p:sp>
      <p:sp>
        <p:nvSpPr>
          <p:cNvPr id="10" name="Tytuł 12"/>
          <p:cNvSpPr txBox="1">
            <a:spLocks/>
          </p:cNvSpPr>
          <p:nvPr/>
        </p:nvSpPr>
        <p:spPr bwMode="auto">
          <a:xfrm>
            <a:off x="720090" y="1115605"/>
            <a:ext cx="7886700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>
              <a:lnSpc>
                <a:spcPct val="9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UMOWA O DOFINANSOWANIE</a:t>
            </a: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251520" y="2701103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b="1" dirty="0" smtClean="0">
              <a:solidFill>
                <a:srgbClr val="C00000"/>
              </a:solidFill>
            </a:endParaRPr>
          </a:p>
          <a:p>
            <a:pPr algn="ctr"/>
            <a:endParaRPr lang="pl-PL" b="1" dirty="0" smtClean="0">
              <a:solidFill>
                <a:srgbClr val="C00000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1007452" y="2670825"/>
            <a:ext cx="714840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Wydatki rozliczane ryczałtowo:</a:t>
            </a:r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należy wykazać koszty pośrednie rozliczane ryczałtem (iloczyn wydatków bezpośrednich i wartości  procentowej kosztów pośrednich określonej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umowie)</a:t>
            </a:r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endParaRPr lang="pl-PL" sz="1600" b="1" dirty="0" smtClean="0"/>
          </a:p>
          <a:p>
            <a:pPr lvl="0" algn="just"/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Zwroty/korekty:</a:t>
            </a:r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wprowadzane w tej zakładce wartości pomniejszają/powiększają wartości narastająco w tabeli </a:t>
            </a: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Postęp finansowy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Zakładkę wypełniamy, gdy zaistniała konieczność korekty wydatku rozliczonego już w poprzednich wnioskach o płatność i wysokości wydatków narastająco: </a:t>
            </a:r>
          </a:p>
          <a:p>
            <a:pPr lvl="0" algn="just"/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„na minus”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– omyłkowo rozliczono wydatek w zawyżonej wysokości lub wydatek został zwrócony przez uczestnika</a:t>
            </a:r>
          </a:p>
          <a:p>
            <a:pPr lvl="0" algn="just"/>
            <a:r>
              <a:rPr lang="pl-PL" sz="1600" b="1" dirty="0" smtClean="0">
                <a:solidFill>
                  <a:schemeClr val="accent5">
                    <a:lumMod val="50000"/>
                  </a:schemeClr>
                </a:solidFill>
              </a:rPr>
              <a:t>„na plus”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– rozliczono wydatek w zaniżonej wysokości, np. tylko 1 pozycję wymienioną na danym dokumencie księgowym.</a:t>
            </a:r>
          </a:p>
          <a:p>
            <a:pPr algn="just"/>
            <a:endParaRPr lang="pl-PL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Wniosek o płatność</a:t>
            </a:r>
          </a:p>
        </p:txBody>
      </p:sp>
      <p:sp>
        <p:nvSpPr>
          <p:cNvPr id="11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OBSŁUGA SL2014 </a:t>
            </a:r>
            <a:endParaRPr lang="pl-PL" sz="2400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251520" y="2701103"/>
            <a:ext cx="8568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5400" b="1" dirty="0">
              <a:solidFill>
                <a:schemeClr val="accent6">
                  <a:lumMod val="75000"/>
                </a:schemeClr>
              </a:solidFill>
              <a:latin typeface="Century Schoolbook" panose="02040604050505020304" pitchFamily="18" charset="0"/>
            </a:endParaRPr>
          </a:p>
          <a:p>
            <a:pPr algn="ctr"/>
            <a:endParaRPr lang="pl-PL" b="1" dirty="0" smtClean="0">
              <a:solidFill>
                <a:srgbClr val="C00000"/>
              </a:solidFill>
            </a:endParaRPr>
          </a:p>
          <a:p>
            <a:pPr algn="ctr"/>
            <a:endParaRPr lang="pl-PL" b="1" dirty="0" smtClean="0">
              <a:solidFill>
                <a:srgbClr val="C00000"/>
              </a:solidFill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1223812" y="2599518"/>
            <a:ext cx="691729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600" b="1" dirty="0" smtClean="0"/>
          </a:p>
          <a:p>
            <a:pPr lvl="0" algn="just"/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Źródła finansowania: 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ta część wniosku zawiera informację dotyczącą wydatków w projekcie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podziale na różne źródła finansowania, odpowiednie dla funduszu,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ramach którego sfinansowany jest projekt.</a:t>
            </a:r>
          </a:p>
          <a:p>
            <a:pPr algn="just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Należy wskazać źródła finansowania wydatków wykazanych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 </a:t>
            </a: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Zestawieniu dokumentów i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tabeli</a:t>
            </a: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 Wydatki rozliczane ryczałtowo.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Beneficjent uzupełnia poszczególne kwoty w odniesieniu do całości środków rozliczanych w danym wniosku o płatność, zarówno w części dotyczącej dofinansowania jak i wkładu własnego. </a:t>
            </a: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Wniosek o płatność</a:t>
            </a:r>
          </a:p>
        </p:txBody>
      </p:sp>
      <p:sp>
        <p:nvSpPr>
          <p:cNvPr id="11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OBSŁUGA SL2014 </a:t>
            </a:r>
            <a:endParaRPr lang="pl-PL" sz="2400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251520" y="2701103"/>
            <a:ext cx="8568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5400" b="1" dirty="0">
              <a:solidFill>
                <a:schemeClr val="accent6">
                  <a:lumMod val="75000"/>
                </a:schemeClr>
              </a:solidFill>
              <a:latin typeface="Century Schoolbook" panose="02040604050505020304" pitchFamily="18" charset="0"/>
            </a:endParaRPr>
          </a:p>
          <a:p>
            <a:pPr algn="ctr"/>
            <a:endParaRPr lang="pl-PL" b="1" dirty="0" smtClean="0">
              <a:solidFill>
                <a:srgbClr val="C00000"/>
              </a:solidFill>
            </a:endParaRPr>
          </a:p>
          <a:p>
            <a:pPr algn="ctr"/>
            <a:endParaRPr lang="pl-PL" b="1" dirty="0" smtClean="0">
              <a:solidFill>
                <a:srgbClr val="C00000"/>
              </a:solidFill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987838" y="2452033"/>
            <a:ext cx="7343481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i="1" u="sng" dirty="0" smtClean="0">
                <a:solidFill>
                  <a:schemeClr val="accent5">
                    <a:lumMod val="50000"/>
                  </a:schemeClr>
                </a:solidFill>
              </a:rPr>
              <a:t>Źródła finansowania</a:t>
            </a: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Środki europejskie: 91,89% wydatków kwalifikowanych rozliczanych WNP</a:t>
            </a:r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Środki dotacji celowej: wydatki </a:t>
            </a:r>
            <a:r>
              <a:rPr lang="pl-PL" sz="1600" dirty="0" err="1" smtClean="0">
                <a:solidFill>
                  <a:schemeClr val="accent5">
                    <a:lumMod val="50000"/>
                  </a:schemeClr>
                </a:solidFill>
              </a:rPr>
              <a:t>kwalifikowalne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– (środki europejskie + wkład własny)</a:t>
            </a:r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Wkład własny –  kwota wkładu własnego rozliczanego we WNP</a:t>
            </a:r>
          </a:p>
          <a:p>
            <a:pPr lvl="0" algn="just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spcAft>
                <a:spcPts val="600"/>
              </a:spcAft>
            </a:pPr>
            <a:endParaRPr lang="pl-PL" sz="1600" u="sng" dirty="0" smtClean="0">
              <a:solidFill>
                <a:srgbClr val="FF3300"/>
              </a:solidFill>
            </a:endParaRPr>
          </a:p>
          <a:p>
            <a:pPr algn="just">
              <a:spcAft>
                <a:spcPts val="600"/>
              </a:spcAft>
            </a:pP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Przykład wyliczenia  źródeł  finansowania w skali całego projektu: </a:t>
            </a: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Wartość projektu: 1 000,00 PLN, w tym dofinansowanie 950,00 PLN (w tym środki europejskie 91,89% wydatków kwalifikowalnych projektu) i wkład własny 50,00 PLN.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Udział poszczególnych źródeł finansowania w ramach projektu wynosi zatem:</a:t>
            </a:r>
          </a:p>
          <a:p>
            <a:pPr algn="just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- środki europejskie: 91,89 % - 918,90 PLN</a:t>
            </a:r>
          </a:p>
          <a:p>
            <a:pPr algn="just">
              <a:buFontTx/>
              <a:buChar char="-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budżet państwa:  31,10 PLN [1000 – (918,90 + 50,00)]</a:t>
            </a:r>
          </a:p>
          <a:p>
            <a:pPr algn="just">
              <a:buFontTx/>
              <a:buChar char="-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wkład własny: 5% - 50,00 PLN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Wniosek o płatność</a:t>
            </a:r>
          </a:p>
        </p:txBody>
      </p:sp>
      <p:sp>
        <p:nvSpPr>
          <p:cNvPr id="11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OBSŁUGA SL2014 </a:t>
            </a:r>
            <a:endParaRPr lang="pl-PL" sz="2400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251520" y="2701103"/>
            <a:ext cx="8568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5400" b="1" dirty="0">
              <a:solidFill>
                <a:schemeClr val="accent6">
                  <a:lumMod val="75000"/>
                </a:schemeClr>
              </a:solidFill>
              <a:latin typeface="Century Schoolbook" panose="02040604050505020304" pitchFamily="18" charset="0"/>
            </a:endParaRPr>
          </a:p>
          <a:p>
            <a:pPr algn="ctr"/>
            <a:endParaRPr lang="pl-PL" b="1" dirty="0" smtClean="0">
              <a:solidFill>
                <a:srgbClr val="C00000"/>
              </a:solidFill>
            </a:endParaRPr>
          </a:p>
          <a:p>
            <a:pPr algn="ctr"/>
            <a:endParaRPr lang="pl-PL" b="1" dirty="0" smtClean="0">
              <a:solidFill>
                <a:srgbClr val="C00000"/>
              </a:solidFill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987838" y="2452033"/>
            <a:ext cx="7356062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pl-PL" sz="1600" b="1" u="sng" dirty="0" smtClean="0">
                <a:solidFill>
                  <a:schemeClr val="accent5">
                    <a:lumMod val="50000"/>
                  </a:schemeClr>
                </a:solidFill>
              </a:rPr>
              <a:t>Postęp finansowy</a:t>
            </a: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Wykazuje automatycznie wyliczone wydatki kumulatywne rozliczane we WNP</a:t>
            </a:r>
            <a:b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 uwzględnieniem wykazanych korekt finansowych (w części zwroty/korekty).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Wniosek o płatność</a:t>
            </a:r>
          </a:p>
        </p:txBody>
      </p:sp>
      <p:sp>
        <p:nvSpPr>
          <p:cNvPr id="11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OBSŁUGA SL2014 </a:t>
            </a:r>
            <a:endParaRPr lang="pl-PL" sz="2400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3" name="Obraz 12"/>
          <p:cNvPicPr/>
          <p:nvPr/>
        </p:nvPicPr>
        <p:blipFill>
          <a:blip r:embed="rId5" cstate="print"/>
          <a:srcRect l="7607" t="16549" r="25879" b="50176"/>
          <a:stretch>
            <a:fillRect/>
          </a:stretch>
        </p:blipFill>
        <p:spPr bwMode="auto">
          <a:xfrm>
            <a:off x="332422" y="3537584"/>
            <a:ext cx="8674418" cy="2806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974191" y="2522582"/>
            <a:ext cx="7196415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6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 algn="just">
              <a:spcAft>
                <a:spcPts val="600"/>
              </a:spcAft>
            </a:pP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Informacje: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ta część wniosku poświęcona jest wszelkim oświadczeniom oraz informacjom dotyczącym zgodności realizacji projektu z politykami wspólnotowymi, do czego Beneficjent zobowiązał się podpisując umowę o dofinansowanie projektu.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lvl="0" algn="just">
              <a:spcAft>
                <a:spcPts val="600"/>
              </a:spcAft>
            </a:pP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Załączniki:</a:t>
            </a:r>
          </a:p>
          <a:p>
            <a:pPr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Ostania część zawiera blok poświęcony wszelkim załącznikom do wniosku np. faktury, inne dokumenty.</a:t>
            </a:r>
          </a:p>
          <a:p>
            <a:pPr algn="just"/>
            <a:endParaRPr lang="pl-PL" b="1" dirty="0" smtClean="0">
              <a:solidFill>
                <a:srgbClr val="C00000"/>
              </a:solidFill>
            </a:endParaRPr>
          </a:p>
          <a:p>
            <a:pPr algn="just"/>
            <a:endParaRPr lang="pl-PL" b="1" dirty="0" smtClean="0">
              <a:solidFill>
                <a:srgbClr val="C00000"/>
              </a:solidFill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Wniosek o płatność</a:t>
            </a:r>
          </a:p>
        </p:txBody>
      </p:sp>
      <p:sp>
        <p:nvSpPr>
          <p:cNvPr id="10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OBSŁUGA SL2014 </a:t>
            </a:r>
            <a:endParaRPr lang="pl-PL" sz="2400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8" name="Prostokąt 7"/>
          <p:cNvSpPr/>
          <p:nvPr/>
        </p:nvSpPr>
        <p:spPr>
          <a:xfrm>
            <a:off x="941310" y="4109174"/>
            <a:ext cx="7583257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Proces składania wniosku o płatność jest nieco odmienny od standardowego.  Partner Wiodący oraz inny partner/partnerzy rozliczają się ze swojego zakresu projektu poprzez składanie tzw. </a:t>
            </a: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wniosków cząstkowych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(szczegółowe informacje zawarte są Podręczniku Beneficjenta w rozdziale 5 </a:t>
            </a: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Częściowy wniosek</a:t>
            </a:r>
            <a:b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o płatność).</a:t>
            </a:r>
          </a:p>
          <a:p>
            <a:pPr algn="just"/>
            <a:r>
              <a:rPr lang="pl-PL" sz="800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Dla projektów partnerskich funkcjonuje w systemie </a:t>
            </a: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harmonogram zbiorczy. 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Każdy z partnerów posiada dedykowaną sobie zakładkę, w której wprowadza harmonogramy częściowe (szczegółowe informacje zawarte są Podręczniku Beneficjenta w rozdziale 7.4 </a:t>
            </a:r>
            <a:r>
              <a:rPr lang="pl-PL" sz="1600" i="1" dirty="0" smtClean="0">
                <a:solidFill>
                  <a:schemeClr val="accent5">
                    <a:lumMod val="50000"/>
                  </a:schemeClr>
                </a:solidFill>
              </a:rPr>
              <a:t>Harmonogram zbiorczy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).   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936521" y="1804219"/>
            <a:ext cx="7489371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lvl="0" algn="ctr"/>
            <a:r>
              <a:rPr lang="pl-PL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Projekty partnerskie</a:t>
            </a:r>
          </a:p>
        </p:txBody>
      </p:sp>
      <p:sp>
        <p:nvSpPr>
          <p:cNvPr id="13" name="Tytuł 12"/>
          <p:cNvSpPr txBox="1">
            <a:spLocks/>
          </p:cNvSpPr>
          <p:nvPr/>
        </p:nvSpPr>
        <p:spPr bwMode="auto">
          <a:xfrm>
            <a:off x="324464" y="1179512"/>
            <a:ext cx="8539316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/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OBSŁUGA SL2014 </a:t>
            </a:r>
            <a:endParaRPr lang="pl-PL" sz="2400" dirty="0" smtClean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14" name="Symbol zastępczy zawartości 8"/>
          <p:cNvGraphicFramePr>
            <a:graphicFrameLocks/>
          </p:cNvGraphicFramePr>
          <p:nvPr/>
        </p:nvGraphicFramePr>
        <p:xfrm>
          <a:off x="1048951" y="1224115"/>
          <a:ext cx="7269137" cy="39230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16" name="pole tekstowe 15"/>
          <p:cNvSpPr txBox="1"/>
          <p:nvPr/>
        </p:nvSpPr>
        <p:spPr>
          <a:xfrm>
            <a:off x="251520" y="2701103"/>
            <a:ext cx="8568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5400" b="1" dirty="0">
                <a:solidFill>
                  <a:schemeClr val="accent5">
                    <a:lumMod val="50000"/>
                  </a:schemeClr>
                </a:solidFill>
                <a:latin typeface="Century Schoolbook" panose="02040604050505020304" pitchFamily="18" charset="0"/>
              </a:rPr>
              <a:t>Dziękuję za uwagę</a:t>
            </a:r>
          </a:p>
          <a:p>
            <a:pPr algn="ctr"/>
            <a:endParaRPr lang="pl-PL" b="1" dirty="0" smtClean="0">
              <a:solidFill>
                <a:srgbClr val="C00000"/>
              </a:solidFill>
            </a:endParaRPr>
          </a:p>
          <a:p>
            <a:pPr algn="ctr"/>
            <a:endParaRPr lang="pl-PL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1348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8" name="Tytuł 12"/>
          <p:cNvSpPr txBox="1">
            <a:spLocks/>
          </p:cNvSpPr>
          <p:nvPr/>
        </p:nvSpPr>
        <p:spPr bwMode="auto">
          <a:xfrm>
            <a:off x="707898" y="1188757"/>
            <a:ext cx="7886700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>
              <a:lnSpc>
                <a:spcPct val="9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UMOWA O DOFINANSOWANIE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973392" y="2256503"/>
            <a:ext cx="7546848" cy="351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285750" indent="-285750" algn="just" eaLnBrk="1" hangingPunct="1">
              <a:buFont typeface="Wingdings" panose="05000000000000000000" pitchFamily="2" charset="2"/>
              <a:buChar char="ü"/>
            </a:pP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Przekazywanie transz dotacji:</a:t>
            </a:r>
            <a:endParaRPr lang="pl-PL" altLang="pl-PL" sz="1600" u="sng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 eaLnBrk="1" hangingPunct="1">
              <a:buFont typeface="Wingdings" pitchFamily="2" charset="2"/>
              <a:buNone/>
            </a:pPr>
            <a:endParaRPr lang="pl-PL" alt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 eaLnBrk="1" hangingPunct="1">
              <a:buFont typeface="Wingdings" pitchFamily="2" charset="2"/>
              <a:buNone/>
            </a:pPr>
            <a:endParaRPr lang="pl-PL" alt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pl-PL" altLang="pl-PL" sz="1600" dirty="0" smtClean="0">
                <a:solidFill>
                  <a:schemeClr val="accent5">
                    <a:lumMod val="50000"/>
                  </a:schemeClr>
                </a:solidFill>
              </a:rPr>
              <a:t>Beneficjenci realizujący projekty w ramach PO WER otrzymują </a:t>
            </a:r>
            <a:r>
              <a:rPr lang="pl-PL" alt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na wyodrębniony dla projektu rachunek </a:t>
            </a:r>
            <a:r>
              <a:rPr lang="pl-PL" altLang="pl-PL" sz="1600" dirty="0" smtClean="0">
                <a:solidFill>
                  <a:schemeClr val="accent5">
                    <a:lumMod val="50000"/>
                  </a:schemeClr>
                </a:solidFill>
              </a:rPr>
              <a:t>środki europejskie oraz dotację celową z budżetu państwa w formie zaliczki w wysokości określonej w harmonogramie płatności.</a:t>
            </a:r>
          </a:p>
          <a:p>
            <a:pPr algn="just" eaLnBrk="1" hangingPunct="1">
              <a:buFont typeface="Wingdings" pitchFamily="2" charset="2"/>
              <a:buNone/>
            </a:pPr>
            <a:endParaRPr lang="pl-PL" alt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pl-PL" altLang="pl-PL" sz="1600" dirty="0" smtClean="0">
                <a:solidFill>
                  <a:schemeClr val="accent5">
                    <a:lumMod val="50000"/>
                  </a:schemeClr>
                </a:solidFill>
              </a:rPr>
              <a:t>Przekazanie pierwszej  transzy zaliczki następuje na podstawie wniosku zaliczkowego, natomiast następne są uzależnione od rozliczenia części dotychczas otrzymanych transz, nie niższej jednak niż 70 % łącznej kwoty dotacji wcześniej przekazanych transz. </a:t>
            </a:r>
          </a:p>
          <a:p>
            <a:endParaRPr lang="pl-PL" sz="16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rostokąt 19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pic>
        <p:nvPicPr>
          <p:cNvPr id="21" name="Obraz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961" y="128588"/>
            <a:ext cx="1472001" cy="676275"/>
          </a:xfrm>
          <a:prstGeom prst="rect">
            <a:avLst/>
          </a:prstGeom>
        </p:spPr>
      </p:pic>
      <p:pic>
        <p:nvPicPr>
          <p:cNvPr id="22" name="Picture 4" descr="logo_dwu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5378" y="316381"/>
            <a:ext cx="280740" cy="32071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23" name="Obraz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117" y="196322"/>
            <a:ext cx="1803751" cy="540000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822751" y="1845743"/>
            <a:ext cx="764282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solidFill>
                  <a:schemeClr val="accent5">
                    <a:lumMod val="50000"/>
                  </a:schemeClr>
                </a:solidFill>
              </a:rPr>
              <a:t>SL2014 – obowiązki Beneficjenta</a:t>
            </a:r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Zobowiązanie do wykorzystywania SL2014 w procesie rozliczania projektu oraz komunikowania się z IP (w szczególności  składanie WNP, rejestracja danych nt. personelu i uczestników projektu).</a:t>
            </a:r>
          </a:p>
          <a:p>
            <a:pPr marL="285750" lvl="0" indent="-285750" algn="just"/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Beneficjent wyznacza </a:t>
            </a:r>
            <a:r>
              <a:rPr lang="pl-PL" sz="1600" u="sng" dirty="0" smtClean="0">
                <a:solidFill>
                  <a:schemeClr val="accent5">
                    <a:lumMod val="50000"/>
                  </a:schemeClr>
                </a:solidFill>
              </a:rPr>
              <a:t>osoby uprawnione do wykonywania w jego imieniu czynności</a:t>
            </a:r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 związanych z realizacją projektu i zgłasza je IP do pracy w SL2014 (gdy projekt partnerski – Partnerzy również wyznaczają osoby uprawnione) – wzór Wniosku o nadanie/zmianę dostępu dla osoby uprawnionej w ramach SL2014 (zał. 6 do umowy).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endParaRPr lang="pl-PL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pPr algn="just"/>
            <a:r>
              <a:rPr lang="pl-PL" sz="1600" b="1" dirty="0">
                <a:solidFill>
                  <a:schemeClr val="accent5">
                    <a:lumMod val="50000"/>
                  </a:schemeClr>
                </a:solidFill>
              </a:rPr>
              <a:t>Ważne </a:t>
            </a:r>
            <a:endParaRPr lang="pl-PL" sz="1600" dirty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pl-PL" sz="1600" dirty="0">
                <a:solidFill>
                  <a:schemeClr val="accent5">
                    <a:lumMod val="50000"/>
                  </a:schemeClr>
                </a:solidFill>
              </a:rPr>
              <a:t>Należy zwrócić szczególną uwagę na jakość wprowadzanych do SL2014 danych! </a:t>
            </a:r>
          </a:p>
          <a:p>
            <a:pPr algn="just"/>
            <a:r>
              <a:rPr lang="pl-PL" sz="1600" dirty="0"/>
              <a:t> </a:t>
            </a:r>
            <a:r>
              <a:rPr lang="pl-PL" sz="1600" dirty="0" smtClean="0"/>
              <a:t> </a:t>
            </a:r>
          </a:p>
          <a:p>
            <a:pPr algn="just"/>
            <a:r>
              <a:rPr lang="pl-PL" sz="1600" b="1" dirty="0" smtClean="0">
                <a:solidFill>
                  <a:srgbClr val="FF0000"/>
                </a:solidFill>
              </a:rPr>
              <a:t>Wszelkie działania w SL2014 osób uprawnionych są traktowane w sensie prawnym jako działanie Beneficjenta!</a:t>
            </a:r>
            <a:endParaRPr lang="pl-PL" sz="1600" dirty="0" smtClean="0"/>
          </a:p>
          <a:p>
            <a:endParaRPr lang="pl-PL" sz="1600" dirty="0"/>
          </a:p>
        </p:txBody>
      </p:sp>
      <p:sp>
        <p:nvSpPr>
          <p:cNvPr id="9" name="Tytuł 12"/>
          <p:cNvSpPr txBox="1">
            <a:spLocks/>
          </p:cNvSpPr>
          <p:nvPr/>
        </p:nvSpPr>
        <p:spPr bwMode="auto">
          <a:xfrm>
            <a:off x="707898" y="1056025"/>
            <a:ext cx="7886700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>
              <a:lnSpc>
                <a:spcPct val="9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UMOWA O DOFINANSOWANIE</a:t>
            </a:r>
          </a:p>
        </p:txBody>
      </p:sp>
    </p:spTree>
    <p:extLst>
      <p:ext uri="{BB962C8B-B14F-4D97-AF65-F5344CB8AC3E}">
        <p14:creationId xmlns="" xmlns:p14="http://schemas.microsoft.com/office/powerpoint/2010/main" val="419643839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5000626" y="128588"/>
            <a:ext cx="3926151" cy="676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/>
          </a:p>
        </p:txBody>
      </p:sp>
      <p:grpSp>
        <p:nvGrpSpPr>
          <p:cNvPr id="2" name="Grupa 4"/>
          <p:cNvGrpSpPr/>
          <p:nvPr/>
        </p:nvGrpSpPr>
        <p:grpSpPr>
          <a:xfrm>
            <a:off x="5039960" y="128588"/>
            <a:ext cx="3794907" cy="676275"/>
            <a:chOff x="5027260" y="128588"/>
            <a:chExt cx="3794906" cy="676275"/>
          </a:xfrm>
        </p:grpSpPr>
        <p:pic>
          <p:nvPicPr>
            <p:cNvPr id="12" name="Picture 4" descr="logo_dwu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42677" y="316380"/>
              <a:ext cx="280740" cy="3207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7260" y="128588"/>
              <a:ext cx="1472001" cy="676275"/>
            </a:xfrm>
            <a:prstGeom prst="rect">
              <a:avLst/>
            </a:prstGeom>
          </p:spPr>
        </p:pic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8416" y="196322"/>
              <a:ext cx="1803750" cy="540000"/>
            </a:xfrm>
            <a:prstGeom prst="rect">
              <a:avLst/>
            </a:prstGeom>
          </p:spPr>
        </p:pic>
      </p:grpSp>
      <p:sp>
        <p:nvSpPr>
          <p:cNvPr id="8" name="Tytuł 12"/>
          <p:cNvSpPr txBox="1">
            <a:spLocks/>
          </p:cNvSpPr>
          <p:nvPr/>
        </p:nvSpPr>
        <p:spPr bwMode="auto">
          <a:xfrm>
            <a:off x="707898" y="1188757"/>
            <a:ext cx="7886700" cy="465002"/>
          </a:xfrm>
          <a:prstGeom prst="rect">
            <a:avLst/>
          </a:prstGeom>
          <a:solidFill>
            <a:srgbClr val="FFEEB9"/>
          </a:solidFill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/>
          <a:p>
            <a:pPr algn="ctr">
              <a:lnSpc>
                <a:spcPct val="90000"/>
              </a:lnSpc>
            </a:pPr>
            <a:r>
              <a:rPr lang="pl-PL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UMOWA O DOFINANSOWANIE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059920" y="2005781"/>
            <a:ext cx="7258172" cy="3819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 algn="just" eaLnBrk="1" hangingPunct="1">
              <a:buFont typeface="Wingdings" panose="05000000000000000000" pitchFamily="2" charset="2"/>
              <a:buChar char="ü"/>
            </a:pPr>
            <a:r>
              <a:rPr lang="pl-PL" sz="1600" b="1" u="sng" dirty="0" smtClean="0">
                <a:solidFill>
                  <a:schemeClr val="accent5">
                    <a:lumMod val="50000"/>
                  </a:schemeClr>
                </a:solidFill>
              </a:rPr>
              <a:t>Sprawozdawczość, wnioski o płatność</a:t>
            </a:r>
            <a:endParaRPr lang="pl-PL" altLang="pl-PL" sz="1600" b="1" u="sng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 algn="just"/>
            <a:endParaRPr lang="pl-PL" sz="1600" dirty="0" smtClean="0"/>
          </a:p>
          <a:p>
            <a:pPr lvl="0" algn="just"/>
            <a:r>
              <a:rPr lang="pl-PL" sz="1600" dirty="0" smtClean="0">
                <a:solidFill>
                  <a:schemeClr val="accent5">
                    <a:lumMod val="50000"/>
                  </a:schemeClr>
                </a:solidFill>
              </a:rPr>
              <a:t>Beneficjent składa pierwszy wniosek o płatność, będący podstawą wypłaty pierwszej transzy dofinansowania, niezwłocznie po podpisaniu umowy.</a:t>
            </a:r>
          </a:p>
          <a:p>
            <a:pPr algn="just"/>
            <a:endParaRPr lang="pl-PL" sz="1600" dirty="0" smtClean="0">
              <a:solidFill>
                <a:srgbClr val="1C325A"/>
              </a:solidFill>
            </a:endParaRPr>
          </a:p>
          <a:p>
            <a:pPr algn="just"/>
            <a:r>
              <a:rPr lang="pl-PL" sz="1600" dirty="0" smtClean="0">
                <a:solidFill>
                  <a:srgbClr val="1C325A"/>
                </a:solidFill>
              </a:rPr>
              <a:t>Drugi i kolejne WNP - zgodnie z harmonogramem płatności (zał. nr 4 do umowy) w terminie do 10 dni roboczych od zakończenia okresu rozliczeniowego, a końcowy wniosek o płatność w terminie do 30 dni kalendarzowych o dnia zakończenia realizacji projektu. </a:t>
            </a:r>
          </a:p>
          <a:p>
            <a:pPr algn="just"/>
            <a:r>
              <a:rPr lang="pl-PL" sz="1600" dirty="0" smtClean="0">
                <a:solidFill>
                  <a:srgbClr val="1C325A"/>
                </a:solidFill>
              </a:rPr>
              <a:t> </a:t>
            </a:r>
          </a:p>
          <a:p>
            <a:pPr algn="just"/>
            <a:endParaRPr lang="pl-PL" sz="1600" dirty="0" smtClean="0">
              <a:solidFill>
                <a:srgbClr val="1C325A"/>
              </a:solidFill>
            </a:endParaRPr>
          </a:p>
          <a:p>
            <a:pPr algn="just"/>
            <a:r>
              <a:rPr lang="pl-PL" sz="1500" i="1" dirty="0" smtClean="0">
                <a:solidFill>
                  <a:srgbClr val="1C325A"/>
                </a:solidFill>
              </a:rPr>
              <a:t>Okres rozliczeniowy oznacza okres kwartału kalendarzowego (wskazany</a:t>
            </a:r>
            <a:br>
              <a:rPr lang="pl-PL" sz="1500" i="1" dirty="0" smtClean="0">
                <a:solidFill>
                  <a:srgbClr val="1C325A"/>
                </a:solidFill>
              </a:rPr>
            </a:br>
            <a:r>
              <a:rPr lang="pl-PL" sz="1500" i="1" dirty="0" smtClean="0">
                <a:solidFill>
                  <a:srgbClr val="1C325A"/>
                </a:solidFill>
              </a:rPr>
              <a:t>w umowie), przy czym okres rozliczeniowy może podlegać zmianie, pod warunkiem akceptacji przez Beneficjenta i Instytucję Pośredniczącą, co nie wymaga formy aneksu do umowy.</a:t>
            </a:r>
            <a:endParaRPr lang="pl-PL" sz="1500" i="1" dirty="0">
              <a:solidFill>
                <a:srgbClr val="1C325A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unduszeEuropejskiePrezentacjaTemplat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41BC98EB-B254-48DE-A757-86CC93C6277F}"/>
    </a:ext>
  </a:extLst>
</a:theme>
</file>

<file path=ppt/theme/theme10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nfrastruktura i Środowisko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D7BFAF85-3AFF-408A-9214-9771CA74E33C}"/>
    </a:ext>
  </a:extLst>
</a:theme>
</file>

<file path=ppt/theme/theme3.xml><?xml version="1.0" encoding="utf-8"?>
<a:theme xmlns:a="http://schemas.openxmlformats.org/drawingml/2006/main" name="Inteligentny Rozwo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D7262E80-C742-4C3A-B4FD-B9DFB2A85E65}"/>
    </a:ext>
  </a:extLst>
</a:theme>
</file>

<file path=ppt/theme/theme4.xml><?xml version="1.0" encoding="utf-8"?>
<a:theme xmlns:a="http://schemas.openxmlformats.org/drawingml/2006/main" name="Rozwój Polski Wschodnie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5D6DABCB-300B-4583-9DC2-84BDBB033C22}"/>
    </a:ext>
  </a:extLst>
</a:theme>
</file>

<file path=ppt/theme/theme5.xml><?xml version="1.0" encoding="utf-8"?>
<a:theme xmlns:a="http://schemas.openxmlformats.org/drawingml/2006/main" name="Wiedza Edukacja Rozwoj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53FA2FB3-9C38-4B68-A4DF-76B77B12EB81}"/>
    </a:ext>
  </a:extLst>
</a:theme>
</file>

<file path=ppt/theme/theme6.xml><?xml version="1.0" encoding="utf-8"?>
<a:theme xmlns:a="http://schemas.openxmlformats.org/drawingml/2006/main" name="Polska Cyfrowa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A4A928A6-969B-40E6-93A8-BBEF1A2F6A09}"/>
    </a:ext>
  </a:extLst>
</a:theme>
</file>

<file path=ppt/theme/theme7.xml><?xml version="1.0" encoding="utf-8"?>
<a:theme xmlns:a="http://schemas.openxmlformats.org/drawingml/2006/main" name="Programy Regionaln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92000801-0B03-4AC3-8040-626073FD01A7}"/>
    </a:ext>
  </a:extLst>
</a:theme>
</file>

<file path=ppt/theme/theme8.xml><?xml version="1.0" encoding="utf-8"?>
<a:theme xmlns:a="http://schemas.openxmlformats.org/drawingml/2006/main" name="Pomoc Techniczna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unduszeEuropejskiePrezentacjaTemplate.potx" id="{E1C8E9E8-192D-4AF6-9B43-48AB8A3797D1}" vid="{F455CDD5-C0D5-4F1E-9423-3AD99BE16955}"/>
    </a:ext>
  </a:extLst>
</a:theme>
</file>

<file path=ppt/theme/theme9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FunduszeEuropejskiePrezentacjaTemplate</Template>
  <TotalTime>7961</TotalTime>
  <Words>2529</Words>
  <Application>Microsoft Office PowerPoint</Application>
  <PresentationFormat>Pokaz na ekranie (4:3)</PresentationFormat>
  <Paragraphs>628</Paragraphs>
  <Slides>66</Slides>
  <Notes>4</Notes>
  <HiddenSlides>0</HiddenSlides>
  <MMClips>0</MMClips>
  <ScaleCrop>false</ScaleCrop>
  <HeadingPairs>
    <vt:vector size="4" baseType="variant">
      <vt:variant>
        <vt:lpstr>Motyw</vt:lpstr>
      </vt:variant>
      <vt:variant>
        <vt:i4>8</vt:i4>
      </vt:variant>
      <vt:variant>
        <vt:lpstr>Tytuły slajdów</vt:lpstr>
      </vt:variant>
      <vt:variant>
        <vt:i4>66</vt:i4>
      </vt:variant>
    </vt:vector>
  </HeadingPairs>
  <TitlesOfParts>
    <vt:vector size="74" baseType="lpstr">
      <vt:lpstr>FunduszeEuropejskiePrezentacjaTemplate</vt:lpstr>
      <vt:lpstr>Infrastruktura i Środowisko</vt:lpstr>
      <vt:lpstr>Inteligentny Rozwoj</vt:lpstr>
      <vt:lpstr>Rozwój Polski Wschodniej</vt:lpstr>
      <vt:lpstr>Wiedza Edukacja Rozwoj</vt:lpstr>
      <vt:lpstr>Polska Cyfrowa</vt:lpstr>
      <vt:lpstr>Programy Regionalne</vt:lpstr>
      <vt:lpstr>Pomoc Techniczna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Slajd 17</vt:lpstr>
      <vt:lpstr>Slajd 18</vt:lpstr>
      <vt:lpstr>Slajd 19</vt:lpstr>
      <vt:lpstr>Slajd 20</vt:lpstr>
      <vt:lpstr>Slajd 21</vt:lpstr>
      <vt:lpstr>Slajd 22</vt:lpstr>
      <vt:lpstr>Slajd 23</vt:lpstr>
      <vt:lpstr>Slajd 24</vt:lpstr>
      <vt:lpstr>Slajd 25</vt:lpstr>
      <vt:lpstr>Slajd 26</vt:lpstr>
      <vt:lpstr>Slajd 27</vt:lpstr>
      <vt:lpstr>Slajd 28</vt:lpstr>
      <vt:lpstr>Slajd 29</vt:lpstr>
      <vt:lpstr>Slajd 30</vt:lpstr>
      <vt:lpstr>Slajd 31</vt:lpstr>
      <vt:lpstr>Slajd 32</vt:lpstr>
      <vt:lpstr>Slajd 33</vt:lpstr>
      <vt:lpstr>Slajd 34</vt:lpstr>
      <vt:lpstr>Slajd 35</vt:lpstr>
      <vt:lpstr>Slajd 36</vt:lpstr>
      <vt:lpstr>Slajd 37</vt:lpstr>
      <vt:lpstr>Slajd 38</vt:lpstr>
      <vt:lpstr>Slajd 39</vt:lpstr>
      <vt:lpstr>Slajd 40</vt:lpstr>
      <vt:lpstr>Slajd 41</vt:lpstr>
      <vt:lpstr>Slajd 42</vt:lpstr>
      <vt:lpstr>Slajd 43</vt:lpstr>
      <vt:lpstr>Slajd 44</vt:lpstr>
      <vt:lpstr>Slajd 45</vt:lpstr>
      <vt:lpstr>Slajd 46</vt:lpstr>
      <vt:lpstr>Slajd 47</vt:lpstr>
      <vt:lpstr>Slajd 48</vt:lpstr>
      <vt:lpstr>Slajd 49</vt:lpstr>
      <vt:lpstr>Slajd 50</vt:lpstr>
      <vt:lpstr>Slajd 51</vt:lpstr>
      <vt:lpstr>Slajd 52</vt:lpstr>
      <vt:lpstr>Slajd 53</vt:lpstr>
      <vt:lpstr>Slajd 54</vt:lpstr>
      <vt:lpstr>Slajd 55</vt:lpstr>
      <vt:lpstr>Slajd 56</vt:lpstr>
      <vt:lpstr>Slajd 57</vt:lpstr>
      <vt:lpstr>Slajd 58</vt:lpstr>
      <vt:lpstr>Slajd 59</vt:lpstr>
      <vt:lpstr>Slajd 60</vt:lpstr>
      <vt:lpstr>Slajd 61</vt:lpstr>
      <vt:lpstr>Slajd 62</vt:lpstr>
      <vt:lpstr>Slajd 63</vt:lpstr>
      <vt:lpstr>Slajd 64</vt:lpstr>
      <vt:lpstr>Slajd 65</vt:lpstr>
      <vt:lpstr>Slajd 66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UP</dc:creator>
  <cp:lastModifiedBy>uprzybylek</cp:lastModifiedBy>
  <cp:revision>775</cp:revision>
  <cp:lastPrinted>2015-06-03T09:37:02Z</cp:lastPrinted>
  <dcterms:created xsi:type="dcterms:W3CDTF">2015-03-25T10:25:25Z</dcterms:created>
  <dcterms:modified xsi:type="dcterms:W3CDTF">2016-03-21T07:46:02Z</dcterms:modified>
</cp:coreProperties>
</file>